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9"/>
  </p:notesMasterIdLst>
  <p:handoutMasterIdLst>
    <p:handoutMasterId r:id="rId10"/>
  </p:handoutMasterIdLst>
  <p:sldIdLst>
    <p:sldId id="687" r:id="rId2"/>
    <p:sldId id="746" r:id="rId3"/>
    <p:sldId id="716" r:id="rId4"/>
    <p:sldId id="692" r:id="rId5"/>
    <p:sldId id="732" r:id="rId6"/>
    <p:sldId id="748" r:id="rId7"/>
    <p:sldId id="667" r:id="rId8"/>
  </p:sldIdLst>
  <p:sldSz cx="9906000" cy="6858000" type="A4"/>
  <p:notesSz cx="6889750" cy="100187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C195150-D6B1-45DD-B6F7-275D03B0E028}">
          <p14:sldIdLst/>
        </p14:section>
        <p14:section name="제목 없는 구역" id="{DB2D6A90-DD95-4A60-9C41-7A771762D73E}">
          <p14:sldIdLst>
            <p14:sldId id="687"/>
            <p14:sldId id="746"/>
            <p14:sldId id="716"/>
            <p14:sldId id="692"/>
            <p14:sldId id="732"/>
            <p14:sldId id="748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737"/>
    <a:srgbClr val="0B5395"/>
    <a:srgbClr val="E6D6A8"/>
    <a:srgbClr val="4790FE"/>
    <a:srgbClr val="F2EAD2"/>
    <a:srgbClr val="655B47"/>
    <a:srgbClr val="F0C302"/>
    <a:srgbClr val="C9DFFF"/>
    <a:srgbClr val="FBA905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96" autoAdjust="0"/>
  </p:normalViewPr>
  <p:slideViewPr>
    <p:cSldViewPr>
      <p:cViewPr varScale="1">
        <p:scale>
          <a:sx n="120" d="100"/>
          <a:sy n="120" d="100"/>
        </p:scale>
        <p:origin x="103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81" d="100"/>
          <a:sy n="81" d="100"/>
        </p:scale>
        <p:origin x="3120" y="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6310" cy="501417"/>
          </a:xfrm>
          <a:prstGeom prst="rect">
            <a:avLst/>
          </a:prstGeom>
        </p:spPr>
        <p:txBody>
          <a:bodyPr vert="horz" lIns="92422" tIns="46211" rIns="92422" bIns="46211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834" y="2"/>
            <a:ext cx="2986310" cy="501417"/>
          </a:xfrm>
          <a:prstGeom prst="rect">
            <a:avLst/>
          </a:prstGeom>
        </p:spPr>
        <p:txBody>
          <a:bodyPr vert="horz" lIns="92422" tIns="46211" rIns="92422" bIns="46211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BA8520A-2E4B-4BCF-87FC-5D1922205A44}" type="datetimeFigureOut">
              <a:rPr lang="ko-KR" altLang="en-US"/>
              <a:pPr>
                <a:defRPr/>
              </a:pPr>
              <a:t>2022-01-20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515695"/>
            <a:ext cx="2986310" cy="501417"/>
          </a:xfrm>
          <a:prstGeom prst="rect">
            <a:avLst/>
          </a:prstGeom>
        </p:spPr>
        <p:txBody>
          <a:bodyPr vert="horz" lIns="92422" tIns="46211" rIns="92422" bIns="46211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834" y="9515695"/>
            <a:ext cx="2986310" cy="501417"/>
          </a:xfrm>
          <a:prstGeom prst="rect">
            <a:avLst/>
          </a:prstGeom>
        </p:spPr>
        <p:txBody>
          <a:bodyPr vert="horz" lIns="92422" tIns="46211" rIns="92422" bIns="46211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83D532D-4D67-4206-ABEE-75F5995165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06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86310" cy="5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2" tIns="46211" rIns="92422" bIns="4621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834" y="2"/>
            <a:ext cx="2986310" cy="5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2" tIns="46211" rIns="92422" bIns="4621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52475"/>
            <a:ext cx="54260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655" y="4759451"/>
            <a:ext cx="5512443" cy="45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2" tIns="46211" rIns="92422" bIns="46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15695"/>
            <a:ext cx="2986310" cy="5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2" tIns="46211" rIns="92422" bIns="4621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834" y="9515695"/>
            <a:ext cx="2986310" cy="5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2" tIns="46211" rIns="92422" bIns="4621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0BCE1BC-9176-4266-94C0-918A195301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9268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7838-7640-48A1-A95A-D9EDBE62A5BA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6075" cy="37560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8229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7838-7640-48A1-A95A-D9EDBE62A5BA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6075" cy="37560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8229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7838-7640-48A1-A95A-D9EDBE62A5BA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6075" cy="37560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0750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50888"/>
            <a:ext cx="5413375" cy="37480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4326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7838-7640-48A1-A95A-D9EDBE62A5BA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6075" cy="37560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4910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7838-7640-48A1-A95A-D9EDBE62A5BA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6075" cy="37560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84126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7838-7640-48A1-A95A-D9EDBE62A5BA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2475"/>
            <a:ext cx="5426075" cy="37560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9447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66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9526" indent="0" algn="r">
              <a:buNone/>
              <a:defRPr>
                <a:solidFill>
                  <a:schemeClr val="tx1"/>
                </a:solidFill>
              </a:defRPr>
            </a:lvl1pPr>
            <a:lvl2pPr marL="495252" indent="0" algn="ctr">
              <a:buNone/>
            </a:lvl2pPr>
            <a:lvl3pPr marL="990502" indent="0" algn="ctr">
              <a:buNone/>
            </a:lvl3pPr>
            <a:lvl4pPr marL="1485755" indent="0" algn="ctr">
              <a:buNone/>
            </a:lvl4pPr>
            <a:lvl5pPr marL="1981007" indent="0" algn="ctr">
              <a:buNone/>
            </a:lvl5pPr>
            <a:lvl6pPr marL="2476258" indent="0" algn="ctr">
              <a:buNone/>
            </a:lvl6pPr>
            <a:lvl7pPr marL="2971510" indent="0" algn="ctr">
              <a:buNone/>
            </a:lvl7pPr>
            <a:lvl8pPr marL="3466763" indent="0" algn="ctr">
              <a:buNone/>
            </a:lvl8pPr>
            <a:lvl9pPr marL="3962013" indent="0" algn="ctr">
              <a:buNone/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날짜 개체 틀 2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6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AC9A-5AE7-4973-9B77-CB5B6B738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1B7D-6C18-4DC7-A2F8-5D4FD9BD9B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7B6C-B3DD-4AC1-A7A5-772F43CDC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 txBox="1">
            <a:spLocks noChangeArrowheads="1"/>
          </p:cNvSpPr>
          <p:nvPr userDrawn="1"/>
        </p:nvSpPr>
        <p:spPr>
          <a:xfrm>
            <a:off x="247650" y="3"/>
            <a:ext cx="9503569" cy="4921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kumimoji="0" lang="en-US" altLang="ko-KR" sz="1951" b="0" dirty="0">
                <a:solidFill>
                  <a:schemeClr val="tx2"/>
                </a:solidFill>
                <a:latin typeface="Arial Black" pitchFamily="34" charset="0"/>
                <a:cs typeface="+mj-cs"/>
              </a:rPr>
              <a:t>ARIN </a:t>
            </a:r>
            <a:r>
              <a:rPr kumimoji="0" lang="en-US" altLang="ko-KR" sz="1951" b="0" dirty="0" err="1">
                <a:solidFill>
                  <a:schemeClr val="tx2"/>
                </a:solidFill>
                <a:latin typeface="Arial Black" pitchFamily="34" charset="0"/>
                <a:cs typeface="+mj-cs"/>
              </a:rPr>
              <a:t>mhc</a:t>
            </a:r>
            <a:r>
              <a:rPr kumimoji="0" lang="en-US" altLang="ko-KR" sz="1951" b="0" dirty="0">
                <a:solidFill>
                  <a:schemeClr val="tx2"/>
                </a:solidFill>
                <a:latin typeface="Arial Black" pitchFamily="34" charset="0"/>
                <a:cs typeface="+mj-cs"/>
              </a:rPr>
              <a:t> </a:t>
            </a:r>
            <a:r>
              <a:rPr kumimoji="0" lang="en-US" altLang="ko-KR" sz="1951" b="0" dirty="0">
                <a:solidFill>
                  <a:schemeClr val="accent1"/>
                </a:solidFill>
                <a:latin typeface="Arial Black" pitchFamily="34" charset="0"/>
                <a:cs typeface="+mj-cs"/>
              </a:rPr>
              <a:t>CO., Ltd</a:t>
            </a:r>
            <a:endParaRPr kumimoji="0" lang="en-US" altLang="ko-KR" sz="1951" b="0" dirty="0">
              <a:solidFill>
                <a:schemeClr val="tx2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76BF-9274-48BF-92DE-B72F96F055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66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383">
                <a:solidFill>
                  <a:schemeClr val="tx1"/>
                </a:solidFill>
              </a:defRPr>
            </a:lvl1pPr>
            <a:lvl2pPr>
              <a:buNone/>
              <a:defRPr sz="195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2482-D458-4491-B68F-E9B4FA6791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817"/>
            </a:lvl1pPr>
            <a:lvl2pPr>
              <a:defRPr sz="2600"/>
            </a:lvl2pPr>
            <a:lvl3pPr>
              <a:defRPr sz="2166"/>
            </a:lvl3pPr>
            <a:lvl4pPr>
              <a:defRPr sz="1951"/>
            </a:lvl4pPr>
            <a:lvl5pPr>
              <a:defRPr sz="195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817"/>
            </a:lvl1pPr>
            <a:lvl2pPr>
              <a:defRPr sz="2600"/>
            </a:lvl2pPr>
            <a:lvl3pPr>
              <a:defRPr sz="2166"/>
            </a:lvl3pPr>
            <a:lvl4pPr>
              <a:defRPr sz="1951"/>
            </a:lvl4pPr>
            <a:lvl5pPr>
              <a:defRPr sz="195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DE17-E48A-44AB-9864-13C98C7497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2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66" b="1"/>
            </a:lvl2pPr>
            <a:lvl3pPr>
              <a:buNone/>
              <a:defRPr sz="1951" b="1"/>
            </a:lvl3pPr>
            <a:lvl4pPr>
              <a:buNone/>
              <a:defRPr sz="1733" b="1"/>
            </a:lvl4pPr>
            <a:lvl5pPr>
              <a:buNone/>
              <a:defRPr sz="1733" b="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5032113" y="1859760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66" b="1"/>
            </a:lvl2pPr>
            <a:lvl3pPr>
              <a:buNone/>
              <a:defRPr sz="1951" b="1"/>
            </a:lvl3pPr>
            <a:lvl4pPr>
              <a:buNone/>
              <a:defRPr sz="1733" b="1"/>
            </a:lvl4pPr>
            <a:lvl5pPr>
              <a:buNone/>
              <a:defRPr sz="1733" b="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95302" y="2514600"/>
            <a:ext cx="4376870" cy="3845720"/>
          </a:xfrm>
        </p:spPr>
        <p:txBody>
          <a:bodyPr tIns="0"/>
          <a:lstStyle>
            <a:lvl1pPr>
              <a:defRPr sz="2383"/>
            </a:lvl1pPr>
            <a:lvl2pPr>
              <a:defRPr sz="2166"/>
            </a:lvl2pPr>
            <a:lvl3pPr>
              <a:defRPr sz="1951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514600"/>
            <a:ext cx="4378590" cy="3845720"/>
          </a:xfrm>
        </p:spPr>
        <p:txBody>
          <a:bodyPr tIns="0"/>
          <a:lstStyle>
            <a:lvl1pPr>
              <a:defRPr sz="2383"/>
            </a:lvl1pPr>
            <a:lvl2pPr>
              <a:defRPr sz="2166"/>
            </a:lvl2pPr>
            <a:lvl3pPr>
              <a:defRPr sz="1951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5C20-85A5-4836-A57B-0399822B0F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 txBox="1">
            <a:spLocks noChangeArrowheads="1"/>
          </p:cNvSpPr>
          <p:nvPr userDrawn="1"/>
        </p:nvSpPr>
        <p:spPr>
          <a:xfrm>
            <a:off x="247650" y="3"/>
            <a:ext cx="9503569" cy="4921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kumimoji="0" lang="en-US" altLang="ko-KR" sz="1951" b="0" dirty="0">
                <a:solidFill>
                  <a:schemeClr val="tx2"/>
                </a:solidFill>
                <a:latin typeface="Arial Black" pitchFamily="34" charset="0"/>
                <a:cs typeface="+mj-cs"/>
              </a:rPr>
              <a:t>ARIN </a:t>
            </a:r>
            <a:r>
              <a:rPr kumimoji="0" lang="en-US" altLang="ko-KR" sz="1951" b="0" dirty="0" err="1">
                <a:solidFill>
                  <a:schemeClr val="tx2"/>
                </a:solidFill>
                <a:latin typeface="Arial Black" pitchFamily="34" charset="0"/>
                <a:cs typeface="+mj-cs"/>
              </a:rPr>
              <a:t>mhc</a:t>
            </a:r>
            <a:r>
              <a:rPr kumimoji="0" lang="en-US" altLang="ko-KR" sz="1951" b="0" dirty="0">
                <a:solidFill>
                  <a:schemeClr val="tx2"/>
                </a:solidFill>
                <a:latin typeface="Arial Black" pitchFamily="34" charset="0"/>
                <a:cs typeface="+mj-cs"/>
              </a:rPr>
              <a:t> </a:t>
            </a:r>
            <a:r>
              <a:rPr kumimoji="0" lang="en-US" altLang="ko-KR" sz="1951" b="0" dirty="0">
                <a:solidFill>
                  <a:schemeClr val="accent1"/>
                </a:solidFill>
                <a:latin typeface="Arial Black" pitchFamily="34" charset="0"/>
                <a:cs typeface="+mj-cs"/>
              </a:rPr>
              <a:t>CO., Ltd</a:t>
            </a:r>
            <a:endParaRPr kumimoji="0" lang="en-US" altLang="ko-KR" sz="1951" b="0" dirty="0">
              <a:solidFill>
                <a:schemeClr val="tx2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41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CD02-9BD2-49B2-B440-95135C606B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CA99-0052-43F1-9B25-53BEFF7386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0" y="514353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81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517"/>
            </a:lvl1pPr>
            <a:lvl2pPr indent="0" algn="l">
              <a:buNone/>
              <a:defRPr sz="1300"/>
            </a:lvl2pPr>
            <a:lvl3pPr indent="0" algn="l">
              <a:buNone/>
              <a:defRPr sz="1083"/>
            </a:lvl3pPr>
            <a:lvl4pPr indent="0" algn="l">
              <a:buNone/>
              <a:defRPr sz="975"/>
            </a:lvl4pPr>
            <a:lvl5pPr indent="0" algn="l">
              <a:buNone/>
              <a:defRPr sz="975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872973" y="1676400"/>
            <a:ext cx="5537730" cy="4572000"/>
          </a:xfrm>
        </p:spPr>
        <p:txBody>
          <a:bodyPr tIns="0"/>
          <a:lstStyle>
            <a:lvl1pPr>
              <a:defRPr sz="3033"/>
            </a:lvl1pPr>
            <a:lvl2pPr>
              <a:defRPr sz="2817"/>
            </a:lvl2pPr>
            <a:lvl3pPr>
              <a:defRPr sz="2600"/>
            </a:lvl3pPr>
            <a:lvl4pPr>
              <a:defRPr sz="2166"/>
            </a:lvl4pPr>
            <a:lvl5pPr>
              <a:defRPr sz="195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3147-54D3-41AB-A247-B93F3F55A1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한쪽 모서리는 잘리고 다른 쪽 모서리는 둥근 사각형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517"/>
          </a:p>
        </p:txBody>
      </p:sp>
      <p:sp>
        <p:nvSpPr>
          <p:cNvPr id="6" name="직각 삼각형 5"/>
          <p:cNvSpPr/>
          <p:nvPr/>
        </p:nvSpPr>
        <p:spPr>
          <a:xfrm rot="420000" flipV="1">
            <a:off x="8671193" y="5359403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1517"/>
          </a:p>
        </p:txBody>
      </p:sp>
      <p:sp>
        <p:nvSpPr>
          <p:cNvPr id="7" name="자유형 6"/>
          <p:cNvSpPr>
            <a:spLocks/>
          </p:cNvSpPr>
          <p:nvPr/>
        </p:nvSpPr>
        <p:spPr bwMode="auto">
          <a:xfrm flipV="1">
            <a:off x="-10320" y="5816600"/>
            <a:ext cx="9926639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en-US" sz="1517">
              <a:latin typeface="+mn-lt"/>
              <a:ea typeface="+mn-ea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 flipV="1">
            <a:off x="4746627" y="6219828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en-US" sz="1517"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166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0400" y="2828786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72"/>
              </a:spcBef>
              <a:buFontTx/>
              <a:buNone/>
              <a:defRPr sz="1408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68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50300" y="6356353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BF2E-C277-4F44-8254-3A32743639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27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DBAB3C-1AA7-444D-8B47-3A41E4C376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203290"/>
            <a:ext cx="1115035" cy="305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66" r:id="rId4"/>
    <p:sldLayoutId id="2147484667" r:id="rId5"/>
    <p:sldLayoutId id="2147484675" r:id="rId6"/>
    <p:sldLayoutId id="2147484668" r:id="rId7"/>
    <p:sldLayoutId id="2147484669" r:id="rId8"/>
    <p:sldLayoutId id="2147484676" r:id="rId9"/>
    <p:sldLayoutId id="2147484670" r:id="rId10"/>
    <p:sldLayoutId id="2147484671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5417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5pPr>
      <a:lvl6pPr marL="495252" algn="l" rtl="0" fontAlgn="base" latinLnBrk="1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6pPr>
      <a:lvl7pPr marL="990502" algn="l" rtl="0" fontAlgn="base" latinLnBrk="1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7pPr>
      <a:lvl8pPr marL="1485755" algn="l" rtl="0" fontAlgn="base" latinLnBrk="1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8pPr>
      <a:lvl9pPr marL="1981007" algn="l" rtl="0" fontAlgn="base" latinLnBrk="1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Calibri" pitchFamily="34" charset="0"/>
          <a:ea typeface="HY중고딕" pitchFamily="18" charset="-127"/>
        </a:defRPr>
      </a:lvl9pPr>
    </p:titleStyle>
    <p:bodyStyle>
      <a:lvl1pPr marL="295777" indent="-295777" algn="l" rtl="0" eaLnBrk="0" fontAlgn="base" latinLnBrk="1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817" kern="1200">
          <a:solidFill>
            <a:schemeClr val="tx1"/>
          </a:solidFill>
          <a:latin typeface="+mn-lt"/>
          <a:ea typeface="+mn-ea"/>
          <a:cs typeface="+mn-cs"/>
        </a:defRPr>
      </a:lvl1pPr>
      <a:lvl2pPr marL="693009" indent="-266542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502" indent="-266542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74" kern="1200">
          <a:solidFill>
            <a:schemeClr val="tx1"/>
          </a:solidFill>
          <a:latin typeface="+mn-lt"/>
          <a:ea typeface="+mn-ea"/>
          <a:cs typeface="+mn-cs"/>
        </a:defRPr>
      </a:lvl3pPr>
      <a:lvl4pPr marL="1286280" indent="-226990" algn="l" rtl="0" eaLnBrk="0" fontAlgn="base" latinLnBrk="1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1583775" indent="-226990" algn="l" rtl="0" eaLnBrk="0" fontAlgn="base" latinLnBrk="1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1881958" indent="-227815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080057" indent="-19810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77207" indent="-198100" algn="l" rtl="0" eaLnBrk="1" latinLnBrk="1" hangingPunct="1">
        <a:spcBef>
          <a:spcPct val="20000"/>
        </a:spcBef>
        <a:buClr>
          <a:schemeClr val="tx2"/>
        </a:buClr>
        <a:buChar char="•"/>
        <a:defRPr kumimoji="0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2674358" indent="-19810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51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2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90502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55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07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58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63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62013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owadoor.co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28E504-9484-4D83-9F5E-28259CAD3B6F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AC2D094-57AB-4347-BF06-5AEFFAA5D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296"/>
            <a:ext cx="5076825" cy="5334000"/>
          </a:xfrm>
          <a:prstGeom prst="rect">
            <a:avLst/>
          </a:prstGeom>
        </p:spPr>
      </p:pic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A4F8DF58-5450-4D7B-88F1-045803A80E1A}"/>
              </a:ext>
            </a:extLst>
          </p:cNvPr>
          <p:cNvSpPr txBox="1">
            <a:spLocks/>
          </p:cNvSpPr>
          <p:nvPr/>
        </p:nvSpPr>
        <p:spPr>
          <a:xfrm>
            <a:off x="5227297" y="4685252"/>
            <a:ext cx="4066240" cy="314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E6D6A8"/>
                </a:solidFill>
                <a:latin typeface="Noto Sans CJK JP DemiLight" panose="020B0400000000000000" pitchFamily="34" charset="-127"/>
                <a:ea typeface="Noto Sans CJK JP DemiLight" panose="020B0400000000000000" pitchFamily="34" charset="-127"/>
              </a:rPr>
              <a:t>WOOWADOOR INNER DOOR DESIGN</a:t>
            </a:r>
            <a:endParaRPr lang="ko-KR" altLang="en-US" sz="1400" dirty="0">
              <a:solidFill>
                <a:srgbClr val="E6D6A8"/>
              </a:solidFill>
              <a:latin typeface="Noto Sans CJK JP DemiLight" panose="020B0400000000000000" pitchFamily="34" charset="-127"/>
              <a:ea typeface="Noto Sans CJK JP DemiLight" panose="020B0400000000000000" pitchFamily="34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B5F13F92-E1F9-43C3-924D-7CF5226A013B}"/>
              </a:ext>
            </a:extLst>
          </p:cNvPr>
          <p:cNvSpPr txBox="1">
            <a:spLocks/>
          </p:cNvSpPr>
          <p:nvPr/>
        </p:nvSpPr>
        <p:spPr>
          <a:xfrm>
            <a:off x="5244861" y="1509486"/>
            <a:ext cx="4244645" cy="7613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>
                <a:solidFill>
                  <a:srgbClr val="4F4737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중문 제안서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349AE115-D7FE-4B92-AD1F-68CD649DE0E1}"/>
              </a:ext>
            </a:extLst>
          </p:cNvPr>
          <p:cNvSpPr txBox="1">
            <a:spLocks/>
          </p:cNvSpPr>
          <p:nvPr/>
        </p:nvSpPr>
        <p:spPr>
          <a:xfrm>
            <a:off x="5169024" y="5203300"/>
            <a:ext cx="3312368" cy="3200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중문을 선도하는 </a:t>
            </a:r>
            <a:r>
              <a:rPr lang="ko-KR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하이엔드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기업</a:t>
            </a:r>
          </a:p>
        </p:txBody>
      </p: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91815883-CC73-49EE-BFD0-F6163AEBE9F4}"/>
              </a:ext>
            </a:extLst>
          </p:cNvPr>
          <p:cNvSpPr txBox="1">
            <a:spLocks/>
          </p:cNvSpPr>
          <p:nvPr/>
        </p:nvSpPr>
        <p:spPr>
          <a:xfrm>
            <a:off x="5196071" y="5633512"/>
            <a:ext cx="4414231" cy="3936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  <a:defRPr lang="ko-KR" altLang="en-US"/>
            </a:pPr>
            <a:r>
              <a:rPr lang="ko-KR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공간은 더 아름답게</a:t>
            </a:r>
            <a:r>
              <a: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생활은 더 편리하고 우아하게</a:t>
            </a:r>
            <a:r>
              <a: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우아하고 더 </a:t>
            </a:r>
            <a:r>
              <a:rPr lang="ko-KR" altLang="en-US" sz="1000" b="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가치있는</a:t>
            </a:r>
            <a:r>
              <a:rPr lang="ko-KR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삶을 </a:t>
            </a:r>
            <a:endParaRPr lang="en-US" altLang="ko-KR" sz="1000" b="0" kern="0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indent="0">
              <a:lnSpc>
                <a:spcPct val="50000"/>
              </a:lnSpc>
              <a:buNone/>
              <a:defRPr lang="ko-KR" altLang="en-US"/>
            </a:pPr>
            <a:r>
              <a:rPr lang="ko-KR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추구하는 </a:t>
            </a:r>
            <a:r>
              <a:rPr lang="en-US" altLang="ko-KR" sz="1000" b="0" kern="0" dirty="0">
                <a:solidFill>
                  <a:srgbClr val="E6D6A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Inner Door Design</a:t>
            </a:r>
            <a:endParaRPr lang="ko-KR" altLang="en-US" sz="1000" b="0" kern="0" dirty="0">
              <a:solidFill>
                <a:srgbClr val="E6D6A8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255ADE8-7D87-4351-AB93-36A1AA33E1F8}"/>
              </a:ext>
            </a:extLst>
          </p:cNvPr>
          <p:cNvCxnSpPr/>
          <p:nvPr/>
        </p:nvCxnSpPr>
        <p:spPr>
          <a:xfrm>
            <a:off x="5291358" y="4629298"/>
            <a:ext cx="3910115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72C313C-09B1-4338-B80E-A1E0B7DCC73D}"/>
              </a:ext>
            </a:extLst>
          </p:cNvPr>
          <p:cNvCxnSpPr/>
          <p:nvPr/>
        </p:nvCxnSpPr>
        <p:spPr>
          <a:xfrm>
            <a:off x="5291358" y="5014351"/>
            <a:ext cx="3910115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F3D2409D-221B-4AF0-A4D9-79717EC141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5" y="581201"/>
            <a:ext cx="1989177" cy="12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9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DD9416E4-673E-40A2-A534-8D88AB4AB921}"/>
              </a:ext>
            </a:extLst>
          </p:cNvPr>
          <p:cNvSpPr/>
          <p:nvPr/>
        </p:nvSpPr>
        <p:spPr>
          <a:xfrm>
            <a:off x="6537176" y="2089995"/>
            <a:ext cx="2678009" cy="2678009"/>
          </a:xfrm>
          <a:prstGeom prst="ellipse">
            <a:avLst/>
          </a:prstGeom>
          <a:solidFill>
            <a:srgbClr val="0B539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8"/>
          <p:cNvSpPr>
            <a:spLocks noChangeArrowheads="1"/>
          </p:cNvSpPr>
          <p:nvPr/>
        </p:nvSpPr>
        <p:spPr bwMode="auto">
          <a:xfrm>
            <a:off x="7041231" y="2693867"/>
            <a:ext cx="16805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ko-KR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제품</a:t>
            </a:r>
            <a:endParaRPr lang="en-US" altLang="ko-KR" sz="6000" b="0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dist"/>
            <a:r>
              <a:rPr lang="ko-KR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소개</a:t>
            </a:r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66411C72-0C1A-457A-9B78-2F934B59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266" y="2693867"/>
            <a:ext cx="5687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6000" b="0" dirty="0" smtClean="0">
                <a:solidFill>
                  <a:srgbClr val="0B539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6000" b="0" dirty="0" smtClean="0">
                <a:solidFill>
                  <a:srgbClr val="0B539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연동 </a:t>
            </a:r>
            <a:endParaRPr lang="en-US" altLang="ko-KR" sz="6000" b="0" dirty="0" smtClean="0">
              <a:solidFill>
                <a:srgbClr val="0B539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/>
            <a:r>
              <a:rPr lang="ko-KR" altLang="en-US" sz="6000" b="0" dirty="0" smtClean="0">
                <a:solidFill>
                  <a:srgbClr val="0B539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중문</a:t>
            </a:r>
            <a:endParaRPr lang="ko-KR" altLang="en-US" sz="6000" b="0" dirty="0">
              <a:solidFill>
                <a:srgbClr val="0B539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712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45256" r="3713" b="23853"/>
          <a:stretch/>
        </p:blipFill>
        <p:spPr>
          <a:xfrm>
            <a:off x="403176" y="2218381"/>
            <a:ext cx="4818535" cy="4271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78908" r="8246" b="1128"/>
          <a:stretch/>
        </p:blipFill>
        <p:spPr>
          <a:xfrm>
            <a:off x="5671882" y="4005064"/>
            <a:ext cx="4013036" cy="257101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/>
          <a:srcRect t="18546"/>
          <a:stretch/>
        </p:blipFill>
        <p:spPr bwMode="auto">
          <a:xfrm>
            <a:off x="5750852" y="2218381"/>
            <a:ext cx="3855097" cy="1715206"/>
          </a:xfrm>
          <a:prstGeom prst="rect">
            <a:avLst/>
          </a:prstGeom>
          <a:noFill/>
        </p:spPr>
      </p:pic>
      <p:grpSp>
        <p:nvGrpSpPr>
          <p:cNvPr id="3" name="그룹 2"/>
          <p:cNvGrpSpPr/>
          <p:nvPr/>
        </p:nvGrpSpPr>
        <p:grpSpPr>
          <a:xfrm>
            <a:off x="488504" y="622043"/>
            <a:ext cx="8815562" cy="1444405"/>
            <a:chOff x="416497" y="622043"/>
            <a:chExt cx="8815562" cy="144440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7" r="4884"/>
            <a:stretch/>
          </p:blipFill>
          <p:spPr bwMode="auto">
            <a:xfrm>
              <a:off x="416497" y="622043"/>
              <a:ext cx="7920880" cy="1444405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14"/>
            <a:stretch/>
          </p:blipFill>
          <p:spPr bwMode="auto">
            <a:xfrm>
              <a:off x="8409384" y="712611"/>
              <a:ext cx="822675" cy="1277241"/>
            </a:xfrm>
            <a:prstGeom prst="rect">
              <a:avLst/>
            </a:prstGeom>
            <a:noFill/>
          </p:spPr>
        </p:pic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D7279CA-7F49-4059-8231-55156A452655}"/>
              </a:ext>
            </a:extLst>
          </p:cNvPr>
          <p:cNvCxnSpPr>
            <a:cxnSpLocks/>
          </p:cNvCxnSpPr>
          <p:nvPr/>
        </p:nvCxnSpPr>
        <p:spPr>
          <a:xfrm>
            <a:off x="368496" y="764704"/>
            <a:ext cx="41704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8">
            <a:extLst>
              <a:ext uri="{FF2B5EF4-FFF2-40B4-BE49-F238E27FC236}">
                <a16:creationId xmlns:a16="http://schemas.microsoft.com/office/drawing/2014/main" id="{94B3834E-A550-47FE-908B-BCBFBC09A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82" y="296873"/>
            <a:ext cx="444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특별함 </a:t>
            </a:r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&amp; </a:t>
            </a:r>
            <a:r>
              <a:rPr lang="ko-KR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차별성</a:t>
            </a:r>
          </a:p>
        </p:txBody>
      </p:sp>
    </p:spTree>
    <p:extLst>
      <p:ext uri="{BB962C8B-B14F-4D97-AF65-F5344CB8AC3E}">
        <p14:creationId xmlns:p14="http://schemas.microsoft.com/office/powerpoint/2010/main" val="7992812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44CD774-BFFB-4022-93CB-67269E97A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r="5765"/>
          <a:stretch/>
        </p:blipFill>
        <p:spPr>
          <a:xfrm>
            <a:off x="662127" y="2213843"/>
            <a:ext cx="3910583" cy="432130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348BF04-60CB-42D3-AB99-A8194441D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53898" r="72918" b="9840"/>
          <a:stretch/>
        </p:blipFill>
        <p:spPr>
          <a:xfrm>
            <a:off x="5076027" y="1640249"/>
            <a:ext cx="1872208" cy="236481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9D395AE-BE74-4E54-8A8E-9590AB5C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130" y="2596442"/>
            <a:ext cx="2028334" cy="107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유리와 유리 사이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단열간봉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보나도어는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5T+5T 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강화 </a:t>
            </a:r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복층</a:t>
            </a:r>
            <a:endParaRPr lang="en-US" altLang="ko-KR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유리 사이에</a:t>
            </a:r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플라스틱 재질</a:t>
            </a:r>
            <a:endParaRPr lang="en-US" altLang="ko-KR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단열간봉을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 적용하여</a:t>
            </a:r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최상의</a:t>
            </a:r>
            <a:endParaRPr lang="en-US" altLang="ko-KR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단열성과 기밀성을 자랑합니다</a:t>
            </a:r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.</a:t>
            </a:r>
            <a:endParaRPr lang="ko-KR" altLang="en-US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9960759-26AD-4E32-A963-AE22C351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88" y="5877272"/>
            <a:ext cx="3904365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자동문 구동 소음의 가장 큰 원인이 되는 감속기어와 도어</a:t>
            </a:r>
            <a:endParaRPr lang="en-US" altLang="ko-KR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구동벨트를 제거한 </a:t>
            </a:r>
            <a:r>
              <a:rPr lang="ko-KR" altLang="en-US" sz="1050" b="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직구동</a:t>
            </a:r>
            <a:r>
              <a:rPr lang="ko-KR" altLang="en-US" sz="1050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 방식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으로</a:t>
            </a:r>
            <a:endParaRPr lang="en-US" altLang="ko-KR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소음 감소와 </a:t>
            </a:r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A/S 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발생 요인을 현격히 줄였습니다</a:t>
            </a:r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.</a:t>
            </a:r>
            <a:endParaRPr lang="ko-KR" altLang="en-US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1A0065F-05C6-4304-B3FA-0BDC65A3FBE1}"/>
              </a:ext>
            </a:extLst>
          </p:cNvPr>
          <p:cNvCxnSpPr>
            <a:cxnSpLocks/>
          </p:cNvCxnSpPr>
          <p:nvPr/>
        </p:nvCxnSpPr>
        <p:spPr>
          <a:xfrm>
            <a:off x="5748849" y="2048254"/>
            <a:ext cx="224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121B19-8F14-4F67-A545-31A05C97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138" y="1927572"/>
            <a:ext cx="192883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5mm+5mm </a:t>
            </a:r>
            <a:r>
              <a:rPr lang="ko-KR" altLang="en-US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강화유리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719A6AE-BFE4-467C-877C-8FFE18319F0E}"/>
              </a:ext>
            </a:extLst>
          </p:cNvPr>
          <p:cNvCxnSpPr>
            <a:cxnSpLocks/>
          </p:cNvCxnSpPr>
          <p:nvPr/>
        </p:nvCxnSpPr>
        <p:spPr>
          <a:xfrm flipV="1">
            <a:off x="6384186" y="2440315"/>
            <a:ext cx="0" cy="60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96E966-667D-4F9E-99C9-9CEADF59F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138" y="2186399"/>
            <a:ext cx="192883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50" b="0" dirty="0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16mm </a:t>
            </a:r>
            <a:r>
              <a:rPr lang="ko-KR" altLang="en-US" sz="1050" b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KoPubWorld돋움체 Light" panose="00000300000000000000" pitchFamily="2" charset="-127"/>
              </a:rPr>
              <a:t>단열간봉</a:t>
            </a:r>
            <a:endParaRPr lang="ko-KR" altLang="en-US" sz="1050" b="0" dirty="0">
              <a:latin typeface="맑은 고딕" panose="020B0503020000020004" pitchFamily="50" charset="-127"/>
              <a:ea typeface="맑은 고딕" panose="020B0503020000020004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8" name="직사각형 8">
            <a:extLst>
              <a:ext uri="{FF2B5EF4-FFF2-40B4-BE49-F238E27FC236}">
                <a16:creationId xmlns:a16="http://schemas.microsoft.com/office/drawing/2014/main" id="{9B8D13AE-6544-403F-B650-79426DAD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107" y="1137558"/>
            <a:ext cx="2149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중문 유일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26T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강화유리</a:t>
            </a:r>
            <a:endParaRPr lang="en-US" altLang="ko-KR" dirty="0">
              <a:latin typeface="Gill Sans MT" pitchFamily="34" charset="0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01ABC24-483C-49FC-9EC9-84CE54BC901C}"/>
              </a:ext>
            </a:extLst>
          </p:cNvPr>
          <p:cNvCxnSpPr>
            <a:cxnSpLocks/>
          </p:cNvCxnSpPr>
          <p:nvPr/>
        </p:nvCxnSpPr>
        <p:spPr>
          <a:xfrm>
            <a:off x="5017202" y="1511266"/>
            <a:ext cx="2528086" cy="0"/>
          </a:xfrm>
          <a:prstGeom prst="line">
            <a:avLst/>
          </a:prstGeom>
          <a:ln w="19050">
            <a:solidFill>
              <a:srgbClr val="4F4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851C2AAE-B2E8-49FB-9839-AA69857FC8BB}"/>
              </a:ext>
            </a:extLst>
          </p:cNvPr>
          <p:cNvCxnSpPr>
            <a:cxnSpLocks/>
          </p:cNvCxnSpPr>
          <p:nvPr/>
        </p:nvCxnSpPr>
        <p:spPr>
          <a:xfrm flipV="1">
            <a:off x="5992982" y="5851796"/>
            <a:ext cx="3352506" cy="1"/>
          </a:xfrm>
          <a:prstGeom prst="line">
            <a:avLst/>
          </a:prstGeom>
          <a:ln w="19050">
            <a:solidFill>
              <a:srgbClr val="4F4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894AAA47-046B-4723-AB67-2A8227F8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6"/>
          <a:stretch/>
        </p:blipFill>
        <p:spPr>
          <a:xfrm>
            <a:off x="6055521" y="3933056"/>
            <a:ext cx="3650907" cy="185283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9DA4D23-59D4-452F-AE4B-E7CC421199B6}"/>
              </a:ext>
            </a:extLst>
          </p:cNvPr>
          <p:cNvSpPr/>
          <p:nvPr/>
        </p:nvSpPr>
        <p:spPr>
          <a:xfrm>
            <a:off x="662126" y="1155035"/>
            <a:ext cx="3904365" cy="9778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8">
            <a:extLst>
              <a:ext uri="{FF2B5EF4-FFF2-40B4-BE49-F238E27FC236}">
                <a16:creationId xmlns:a16="http://schemas.microsoft.com/office/drawing/2014/main" id="{A9A7A00C-3F7B-42E8-BEC4-0389695A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25" y="1196752"/>
            <a:ext cx="159954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보나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자동문 기본사양</a:t>
            </a:r>
            <a:endParaRPr lang="en-US" altLang="ko-KR" sz="1050" dirty="0">
              <a:latin typeface="Gill Sans MT" pitchFamily="34" charset="0"/>
            </a:endParaRPr>
          </a:p>
        </p:txBody>
      </p:sp>
      <p:sp>
        <p:nvSpPr>
          <p:cNvPr id="22" name="직사각형 8">
            <a:extLst>
              <a:ext uri="{FF2B5EF4-FFF2-40B4-BE49-F238E27FC236}">
                <a16:creationId xmlns:a16="http://schemas.microsoft.com/office/drawing/2014/main" id="{83BC1C16-5A5B-43B7-AFA2-62F18E5C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34" y="1442616"/>
            <a:ext cx="1280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No 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4" name="직사각형 8">
            <a:extLst>
              <a:ext uri="{FF2B5EF4-FFF2-40B4-BE49-F238E27FC236}">
                <a16:creationId xmlns:a16="http://schemas.microsoft.com/office/drawing/2014/main" id="{B4EED92F-E0D3-45D3-ADA7-D96DE002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560" y="1446892"/>
            <a:ext cx="13754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26T 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강화 페어유리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1" name="직사각형 8">
            <a:extLst>
              <a:ext uri="{FF2B5EF4-FFF2-40B4-BE49-F238E27FC236}">
                <a16:creationId xmlns:a16="http://schemas.microsoft.com/office/drawing/2014/main" id="{1B538A52-EC9F-440B-B6E4-D51C4D43B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34" y="1751753"/>
            <a:ext cx="1280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친환경 </a:t>
            </a:r>
            <a:r>
              <a:rPr lang="ko-KR" altLang="en-US" sz="105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분체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도장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2" name="직사각형 8">
            <a:extLst>
              <a:ext uri="{FF2B5EF4-FFF2-40B4-BE49-F238E27FC236}">
                <a16:creationId xmlns:a16="http://schemas.microsoft.com/office/drawing/2014/main" id="{EB88F1CD-0C6A-4EC2-A38F-2F4A670F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044" y="1700808"/>
            <a:ext cx="128004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알류미늄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소재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문틀</a:t>
            </a:r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EBC55B8-8DEC-4366-AE60-0A9CF298B06F}"/>
              </a:ext>
            </a:extLst>
          </p:cNvPr>
          <p:cNvCxnSpPr>
            <a:cxnSpLocks/>
          </p:cNvCxnSpPr>
          <p:nvPr/>
        </p:nvCxnSpPr>
        <p:spPr>
          <a:xfrm>
            <a:off x="368496" y="764704"/>
            <a:ext cx="41704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직사각형 8">
            <a:extLst>
              <a:ext uri="{FF2B5EF4-FFF2-40B4-BE49-F238E27FC236}">
                <a16:creationId xmlns:a16="http://schemas.microsoft.com/office/drawing/2014/main" id="{76447780-BB7D-4C88-AFAA-868054BBB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82" y="296873"/>
            <a:ext cx="444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연동 도어 </a:t>
            </a:r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– </a:t>
            </a:r>
            <a:r>
              <a:rPr lang="ko-KR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보나 자동문</a:t>
            </a:r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id="{E8ADFC5D-5CD6-4302-AEBC-3E321D547CEF}"/>
              </a:ext>
            </a:extLst>
          </p:cNvPr>
          <p:cNvSpPr/>
          <p:nvPr/>
        </p:nvSpPr>
        <p:spPr>
          <a:xfrm>
            <a:off x="7833323" y="876800"/>
            <a:ext cx="1512165" cy="151216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reflection blurRad="101600" stA="11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BONA</a:t>
            </a:r>
          </a:p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 SLIDING</a:t>
            </a:r>
          </a:p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DOOR</a:t>
            </a:r>
            <a:endParaRPr lang="ko-KR" altLang="en-US" b="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79304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53409B0-F343-428F-B95F-63D9F3E28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/>
          <a:stretch/>
        </p:blipFill>
        <p:spPr>
          <a:xfrm>
            <a:off x="948651" y="2852932"/>
            <a:ext cx="4273809" cy="3451436"/>
          </a:xfrm>
          <a:prstGeom prst="rect">
            <a:avLst/>
          </a:prstGeom>
        </p:spPr>
      </p:pic>
      <p:sp>
        <p:nvSpPr>
          <p:cNvPr id="15" name="직사각형 8">
            <a:extLst>
              <a:ext uri="{FF2B5EF4-FFF2-40B4-BE49-F238E27FC236}">
                <a16:creationId xmlns:a16="http://schemas.microsoft.com/office/drawing/2014/main" id="{2FAF1F90-D83D-478C-95C9-FA0CF7A1D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44" y="865376"/>
            <a:ext cx="6624736" cy="82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도어 프레임이 없는 신개념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아델리오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도어는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확트인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개방감으로 세련되고 고급스러우며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en-US" altLang="ko-KR" sz="1100" b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8T</a:t>
            </a:r>
            <a:r>
              <a:rPr lang="ko-KR" altLang="en-US" sz="1100" b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강화 </a:t>
            </a:r>
            <a:r>
              <a:rPr lang="ko-KR" altLang="en-US" sz="1100" b="0" dirty="0" err="1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유리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장착으로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더 안전하게 사용하실 수 있으며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인체에 무해한 친환경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분체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도료를 이용해 파우더 코팅한 알루미늄 소재의 프레임과 문틀은 문 틀어짐이나 변색 없이 오래도록 유지할 수 있습니다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0595E9C-3B81-4EAF-A136-B0DBADF08487}"/>
              </a:ext>
            </a:extLst>
          </p:cNvPr>
          <p:cNvCxnSpPr>
            <a:cxnSpLocks/>
          </p:cNvCxnSpPr>
          <p:nvPr/>
        </p:nvCxnSpPr>
        <p:spPr>
          <a:xfrm>
            <a:off x="368496" y="764704"/>
            <a:ext cx="41704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직사각형 8">
            <a:extLst>
              <a:ext uri="{FF2B5EF4-FFF2-40B4-BE49-F238E27FC236}">
                <a16:creationId xmlns:a16="http://schemas.microsoft.com/office/drawing/2014/main" id="{F3389704-366E-4F50-9F3C-9D560356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82" y="296873"/>
            <a:ext cx="444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연동 도어 </a:t>
            </a:r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 </a:t>
            </a:r>
            <a:r>
              <a:rPr lang="ko-KR" altLang="en-US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아델리오</a:t>
            </a:r>
            <a:endParaRPr lang="ko-KR" alt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61606634-B926-4924-B418-B01037E1631A}"/>
              </a:ext>
            </a:extLst>
          </p:cNvPr>
          <p:cNvSpPr/>
          <p:nvPr/>
        </p:nvSpPr>
        <p:spPr>
          <a:xfrm>
            <a:off x="704531" y="980728"/>
            <a:ext cx="1512165" cy="151216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reflection blurRad="101600" stA="11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ADELLIO</a:t>
            </a:r>
          </a:p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 SLIDING</a:t>
            </a:r>
          </a:p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DOOR</a:t>
            </a:r>
            <a:endParaRPr lang="ko-KR" altLang="en-US" b="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4BC1606-B7D5-427F-8FB0-5D7EDF888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23125" r="20524" b="21328"/>
          <a:stretch/>
        </p:blipFill>
        <p:spPr bwMode="auto">
          <a:xfrm>
            <a:off x="5335077" y="2850641"/>
            <a:ext cx="1809562" cy="2350426"/>
          </a:xfrm>
          <a:prstGeom prst="rect">
            <a:avLst/>
          </a:prstGeom>
          <a:noFill/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46C005D-E35C-4629-A124-716B3CFE5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8957" r="11497" b="8587"/>
          <a:stretch/>
        </p:blipFill>
        <p:spPr>
          <a:xfrm>
            <a:off x="7257256" y="2852932"/>
            <a:ext cx="1734397" cy="234780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D01D949-02C0-4721-9853-18B61D9E9770}"/>
              </a:ext>
            </a:extLst>
          </p:cNvPr>
          <p:cNvSpPr/>
          <p:nvPr/>
        </p:nvSpPr>
        <p:spPr>
          <a:xfrm>
            <a:off x="2784793" y="1787426"/>
            <a:ext cx="6206860" cy="6222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8">
            <a:extLst>
              <a:ext uri="{FF2B5EF4-FFF2-40B4-BE49-F238E27FC236}">
                <a16:creationId xmlns:a16="http://schemas.microsoft.com/office/drawing/2014/main" id="{7D7FF2C1-644E-41AB-86DF-CDCFF19D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692" y="1829142"/>
            <a:ext cx="21553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 err="1">
                <a:latin typeface="맑은 고딕" pitchFamily="50" charset="-127"/>
                <a:ea typeface="맑은 고딕" pitchFamily="50" charset="-127"/>
              </a:rPr>
              <a:t>아델리오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 도어 기본사양</a:t>
            </a:r>
            <a:endParaRPr lang="en-US" altLang="ko-KR" sz="1050" dirty="0">
              <a:latin typeface="Gill Sans MT" pitchFamily="34" charset="0"/>
            </a:endParaRPr>
          </a:p>
        </p:txBody>
      </p:sp>
      <p:sp>
        <p:nvSpPr>
          <p:cNvPr id="19" name="직사각형 8">
            <a:extLst>
              <a:ext uri="{FF2B5EF4-FFF2-40B4-BE49-F238E27FC236}">
                <a16:creationId xmlns:a16="http://schemas.microsoft.com/office/drawing/2014/main" id="{20FBBAA0-6D9B-4123-99D6-DFA436D5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428" y="2075006"/>
            <a:ext cx="1280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No 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0" name="직사각형 8">
            <a:extLst>
              <a:ext uri="{FF2B5EF4-FFF2-40B4-BE49-F238E27FC236}">
                <a16:creationId xmlns:a16="http://schemas.microsoft.com/office/drawing/2014/main" id="{F0CD503D-096D-419B-B1D5-D37B2410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879" y="2079282"/>
            <a:ext cx="13754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8T 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강화유리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1" name="직사각형 8">
            <a:extLst>
              <a:ext uri="{FF2B5EF4-FFF2-40B4-BE49-F238E27FC236}">
                <a16:creationId xmlns:a16="http://schemas.microsoft.com/office/drawing/2014/main" id="{D6C59C18-A4CD-4F68-A375-D9C12AB0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387" y="2075006"/>
            <a:ext cx="1280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친환경 </a:t>
            </a:r>
            <a:r>
              <a:rPr lang="ko-KR" altLang="en-US" sz="105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분체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도장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2" name="직사각형 8">
            <a:extLst>
              <a:ext uri="{FF2B5EF4-FFF2-40B4-BE49-F238E27FC236}">
                <a16:creationId xmlns:a16="http://schemas.microsoft.com/office/drawing/2014/main" id="{DCB4A9AF-8ABB-435B-8B01-2AC32B7D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383" y="1994215"/>
            <a:ext cx="128004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알류미늄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소재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문틀</a:t>
            </a:r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068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8">
            <a:extLst>
              <a:ext uri="{FF2B5EF4-FFF2-40B4-BE49-F238E27FC236}">
                <a16:creationId xmlns:a16="http://schemas.microsoft.com/office/drawing/2014/main" id="{2FAF1F90-D83D-478C-95C9-FA0CF7A1D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44" y="894263"/>
            <a:ext cx="5904656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18mm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바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초슬림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도어는 유리 높이가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2,190mm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으로 개방감이 좋으며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인체에 무해한 친환경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분체도료를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이용해 파우더 코팅한 문짝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프레임으로 물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열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스크레치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등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오염에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강합니다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한층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슬림하고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가볍게하여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개방감을 더해주며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미려한 디자인으로 공간을 완성하였습니다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0595E9C-3B81-4EAF-A136-B0DBADF08487}"/>
              </a:ext>
            </a:extLst>
          </p:cNvPr>
          <p:cNvCxnSpPr>
            <a:cxnSpLocks/>
          </p:cNvCxnSpPr>
          <p:nvPr/>
        </p:nvCxnSpPr>
        <p:spPr>
          <a:xfrm>
            <a:off x="368496" y="764704"/>
            <a:ext cx="41704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직사각형 8">
            <a:extLst>
              <a:ext uri="{FF2B5EF4-FFF2-40B4-BE49-F238E27FC236}">
                <a16:creationId xmlns:a16="http://schemas.microsoft.com/office/drawing/2014/main" id="{F3389704-366E-4F50-9F3C-9D560356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82" y="296873"/>
            <a:ext cx="444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연동 도어 </a:t>
            </a:r>
            <a:r>
              <a:rPr lang="en-US" altLang="ko-K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– </a:t>
            </a:r>
            <a:r>
              <a:rPr lang="ko-KR" altLang="en-US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그랜디</a:t>
            </a:r>
            <a:endParaRPr lang="ko-KR" alt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61606634-B926-4924-B418-B01037E1631A}"/>
              </a:ext>
            </a:extLst>
          </p:cNvPr>
          <p:cNvSpPr/>
          <p:nvPr/>
        </p:nvSpPr>
        <p:spPr>
          <a:xfrm>
            <a:off x="704531" y="980728"/>
            <a:ext cx="1512165" cy="151216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reflection blurRad="101600" stA="11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GRANDY</a:t>
            </a:r>
          </a:p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3SLIDING</a:t>
            </a:r>
          </a:p>
          <a:p>
            <a:pPr algn="dist"/>
            <a:r>
              <a:rPr lang="en-US" altLang="ko-KR" b="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DOOR</a:t>
            </a:r>
            <a:endParaRPr lang="ko-KR" altLang="en-US" b="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706A2F7-D007-4BAB-8618-23A67778B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3" t="70713" r="3531" b="6188"/>
          <a:stretch/>
        </p:blipFill>
        <p:spPr>
          <a:xfrm>
            <a:off x="7011273" y="2852932"/>
            <a:ext cx="2088232" cy="148197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F532CF9-EB40-47C9-805A-A7639635E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27" y="2852932"/>
            <a:ext cx="1941436" cy="345144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B14B95E-2F11-476D-9B04-576909C44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52932"/>
            <a:ext cx="1941436" cy="34514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C282C50-05DB-41F9-9708-CA9F65246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4" y="2862829"/>
            <a:ext cx="1941436" cy="345144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C758272-C36C-4EA4-870C-832122A118E6}"/>
              </a:ext>
            </a:extLst>
          </p:cNvPr>
          <p:cNvSpPr/>
          <p:nvPr/>
        </p:nvSpPr>
        <p:spPr>
          <a:xfrm>
            <a:off x="2767444" y="1870605"/>
            <a:ext cx="6206860" cy="6222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8">
            <a:extLst>
              <a:ext uri="{FF2B5EF4-FFF2-40B4-BE49-F238E27FC236}">
                <a16:creationId xmlns:a16="http://schemas.microsoft.com/office/drawing/2014/main" id="{9284E302-1A4D-43F0-A2C3-062C52B8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343" y="1912321"/>
            <a:ext cx="21553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 err="1">
                <a:latin typeface="맑은 고딕" pitchFamily="50" charset="-127"/>
                <a:ea typeface="맑은 고딕" pitchFamily="50" charset="-127"/>
              </a:rPr>
              <a:t>그랜디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 도어 기본사양</a:t>
            </a:r>
            <a:endParaRPr lang="en-US" altLang="ko-KR" sz="1050" dirty="0">
              <a:latin typeface="Gill Sans MT" pitchFamily="34" charset="0"/>
            </a:endParaRPr>
          </a:p>
        </p:txBody>
      </p:sp>
      <p:sp>
        <p:nvSpPr>
          <p:cNvPr id="12" name="직사각형 8">
            <a:extLst>
              <a:ext uri="{FF2B5EF4-FFF2-40B4-BE49-F238E27FC236}">
                <a16:creationId xmlns:a16="http://schemas.microsoft.com/office/drawing/2014/main" id="{7510E7FF-29FA-477D-B69B-99ABAD02F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079" y="2158185"/>
            <a:ext cx="1280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18mm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직사각형 8">
            <a:extLst>
              <a:ext uri="{FF2B5EF4-FFF2-40B4-BE49-F238E27FC236}">
                <a16:creationId xmlns:a16="http://schemas.microsoft.com/office/drawing/2014/main" id="{F1CFC475-8A64-492B-88A5-95568A68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075" y="2162461"/>
            <a:ext cx="13754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5T 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강화유리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1" name="직사각형 8">
            <a:extLst>
              <a:ext uri="{FF2B5EF4-FFF2-40B4-BE49-F238E27FC236}">
                <a16:creationId xmlns:a16="http://schemas.microsoft.com/office/drawing/2014/main" id="{E6DE02A3-A585-4F79-A285-67CE66C87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241" y="2158185"/>
            <a:ext cx="1280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친환경 </a:t>
            </a:r>
            <a:r>
              <a:rPr lang="ko-KR" altLang="en-US" sz="105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분체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도장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2" name="직사각형 8">
            <a:extLst>
              <a:ext uri="{FF2B5EF4-FFF2-40B4-BE49-F238E27FC236}">
                <a16:creationId xmlns:a16="http://schemas.microsoft.com/office/drawing/2014/main" id="{8998E1A4-465E-4B70-BFEA-B53D424E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034" y="2077394"/>
            <a:ext cx="128004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알류미늄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소재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문틀</a:t>
            </a:r>
            <a:r>
              <a:rPr lang="en-US" altLang="ko-KR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endParaRPr lang="en-US" altLang="ko-KR" sz="105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918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6459" y="4864237"/>
            <a:ext cx="1478894" cy="585923"/>
          </a:xfrm>
          <a:prstGeom prst="rect">
            <a:avLst/>
          </a:prstGeom>
          <a:noFill/>
        </p:spPr>
      </p:pic>
      <p:sp>
        <p:nvSpPr>
          <p:cNvPr id="12" name="object 3"/>
          <p:cNvSpPr txBox="1"/>
          <p:nvPr/>
        </p:nvSpPr>
        <p:spPr>
          <a:xfrm>
            <a:off x="5601072" y="5445224"/>
            <a:ext cx="3716249" cy="9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sz="1083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Trebuchet MS"/>
              </a:rPr>
              <a:t>Contact</a:t>
            </a:r>
            <a:r>
              <a:rPr lang="en-US" sz="1083" spc="-164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Trebuchet MS"/>
              </a:rPr>
              <a:t>  </a:t>
            </a:r>
            <a:r>
              <a:rPr sz="1083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Trebuchet MS"/>
              </a:rPr>
              <a:t>us</a:t>
            </a:r>
            <a:endParaRPr lang="en-US" sz="1083" spc="27" dirty="0">
              <a:solidFill>
                <a:schemeClr val="tx1">
                  <a:lumMod val="75000"/>
                  <a:lumOff val="25000"/>
                </a:schemeClr>
              </a:solidFill>
              <a:latin typeface="a고딕10" panose="02020600000000000000" pitchFamily="18" charset="-127"/>
              <a:ea typeface="a고딕10" panose="02020600000000000000" pitchFamily="18" charset="-127"/>
              <a:cs typeface="Trebuchet MS"/>
            </a:endParaRPr>
          </a:p>
          <a:p>
            <a:pPr algn="r"/>
            <a:endParaRPr lang="en-US" altLang="ko-KR" sz="1083" b="0" dirty="0">
              <a:solidFill>
                <a:schemeClr val="tx1">
                  <a:lumMod val="75000"/>
                  <a:lumOff val="25000"/>
                </a:schemeClr>
              </a:solidFill>
              <a:latin typeface="a고딕10" panose="02020600000000000000" pitchFamily="18" charset="-127"/>
              <a:ea typeface="a고딕10" panose="02020600000000000000" pitchFamily="18" charset="-127"/>
            </a:endParaRPr>
          </a:p>
          <a:p>
            <a:pPr algn="r"/>
            <a:r>
              <a:rPr lang="ko-KR" altLang="en-US" sz="108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홈페이지 </a:t>
            </a:r>
            <a:r>
              <a:rPr lang="en-US" altLang="ko-KR" sz="108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: </a:t>
            </a:r>
            <a:r>
              <a:rPr lang="en-US" altLang="ko-KR" sz="108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hlinkClick r:id="rId4"/>
              </a:rPr>
              <a:t>www.woowadoor.co.kr</a:t>
            </a:r>
            <a:endParaRPr lang="en-US" altLang="ko-KR" sz="1083" b="0" dirty="0">
              <a:solidFill>
                <a:schemeClr val="tx1">
                  <a:lumMod val="75000"/>
                  <a:lumOff val="25000"/>
                </a:schemeClr>
              </a:solidFill>
              <a:latin typeface="a고딕10" panose="02020600000000000000" pitchFamily="18" charset="-127"/>
              <a:ea typeface="a고딕10" panose="02020600000000000000" pitchFamily="18" charset="-127"/>
            </a:endParaRPr>
          </a:p>
          <a:p>
            <a:pPr algn="r"/>
            <a:r>
              <a:rPr lang="ko-KR" altLang="en-US" sz="1083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인스타</a:t>
            </a:r>
            <a:r>
              <a:rPr lang="ko-KR" altLang="en-US" sz="108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 </a:t>
            </a:r>
            <a:r>
              <a:rPr lang="en-US" altLang="ko-KR" sz="108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</a:rPr>
              <a:t>: https://www.instagram.com/woowadoor/</a:t>
            </a:r>
            <a:r>
              <a:rPr sz="108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Malgun Gothic"/>
              </a:rPr>
              <a:t> </a:t>
            </a:r>
            <a:endParaRPr lang="en-US" sz="1083" b="0" dirty="0">
              <a:solidFill>
                <a:schemeClr val="tx1">
                  <a:lumMod val="75000"/>
                  <a:lumOff val="25000"/>
                </a:schemeClr>
              </a:solidFill>
              <a:latin typeface="a고딕10" panose="02020600000000000000" pitchFamily="18" charset="-127"/>
              <a:ea typeface="a고딕10" panose="02020600000000000000" pitchFamily="18" charset="-127"/>
              <a:cs typeface="Malgun Gothic"/>
            </a:endParaRPr>
          </a:p>
          <a:p>
            <a:pPr algn="r">
              <a:spcBef>
                <a:spcPts val="699"/>
              </a:spcBef>
            </a:pPr>
            <a:r>
              <a:rPr sz="1083" b="0" spc="-27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Calibri"/>
              </a:rPr>
              <a:t>T</a:t>
            </a:r>
            <a:r>
              <a:rPr lang="en-US" sz="1083" b="0" spc="-27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Calibri"/>
              </a:rPr>
              <a:t>EL </a:t>
            </a:r>
            <a:r>
              <a:rPr sz="1083" b="0" spc="-43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Calibri"/>
              </a:rPr>
              <a:t>: </a:t>
            </a:r>
            <a:r>
              <a:rPr sz="1083" b="0" spc="21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Calibri"/>
              </a:rPr>
              <a:t> </a:t>
            </a:r>
            <a:r>
              <a:rPr lang="en-US" sz="1083" b="0" spc="21" dirty="0">
                <a:solidFill>
                  <a:schemeClr val="tx1">
                    <a:lumMod val="75000"/>
                    <a:lumOff val="25000"/>
                  </a:schemeClr>
                </a:solidFill>
                <a:latin typeface="a고딕10" panose="02020600000000000000" pitchFamily="18" charset="-127"/>
                <a:ea typeface="a고딕10" panose="02020600000000000000" pitchFamily="18" charset="-127"/>
                <a:cs typeface="Calibri"/>
              </a:rPr>
              <a:t>031_355_1712    E-mail : woowajm@naver.com</a:t>
            </a:r>
            <a:endParaRPr sz="1083" b="0" dirty="0">
              <a:solidFill>
                <a:schemeClr val="tx1">
                  <a:lumMod val="75000"/>
                  <a:lumOff val="25000"/>
                </a:schemeClr>
              </a:solidFill>
              <a:latin typeface="a고딕10" panose="02020600000000000000" pitchFamily="18" charset="-127"/>
              <a:ea typeface="a고딕10" panose="02020600000000000000" pitchFamily="18" charset="-127"/>
              <a:cs typeface="Calibri"/>
            </a:endParaRPr>
          </a:p>
        </p:txBody>
      </p:sp>
      <p:sp>
        <p:nvSpPr>
          <p:cNvPr id="13" name="직사각형 8"/>
          <p:cNvSpPr>
            <a:spLocks noChangeArrowheads="1"/>
          </p:cNvSpPr>
          <p:nvPr/>
        </p:nvSpPr>
        <p:spPr bwMode="auto">
          <a:xfrm>
            <a:off x="1399876" y="2852936"/>
            <a:ext cx="7176797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58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감사합니다</a:t>
            </a:r>
            <a:r>
              <a:rPr lang="en-US" altLang="ko-KR" sz="58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5850" b="0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95901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흐름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흐름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9208</TotalTime>
  <Words>263</Words>
  <Application>Microsoft Office PowerPoint</Application>
  <PresentationFormat>A4 용지(210x297mm)</PresentationFormat>
  <Paragraphs>65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28" baseType="lpstr">
      <vt:lpstr>a고딕10</vt:lpstr>
      <vt:lpstr>HY신명조</vt:lpstr>
      <vt:lpstr>HY중고딕</vt:lpstr>
      <vt:lpstr>KoPubWorld돋움체 Bold</vt:lpstr>
      <vt:lpstr>KoPubWorld돋움체 Light</vt:lpstr>
      <vt:lpstr>KoPubWorld돋움체 Medium</vt:lpstr>
      <vt:lpstr>KoPub돋움체 Light</vt:lpstr>
      <vt:lpstr>Noto Sans CJK JP DemiLight</vt:lpstr>
      <vt:lpstr>굴림</vt:lpstr>
      <vt:lpstr>나눔스퀘어</vt:lpstr>
      <vt:lpstr>나눔스퀘어 ExtraBold</vt:lpstr>
      <vt:lpstr>Malgun Gothic</vt:lpstr>
      <vt:lpstr>Malgun Gothic</vt:lpstr>
      <vt:lpstr>Arial</vt:lpstr>
      <vt:lpstr>Arial Black</vt:lpstr>
      <vt:lpstr>Calibri</vt:lpstr>
      <vt:lpstr>Constantia</vt:lpstr>
      <vt:lpstr>Gill Sans MT</vt:lpstr>
      <vt:lpstr>Trebuchet MS</vt:lpstr>
      <vt:lpstr>Wingdings 2</vt:lpstr>
      <vt:lpstr>흐름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하드웨어</dc:title>
  <dc:creator>조성준</dc:creator>
  <cp:lastModifiedBy>user</cp:lastModifiedBy>
  <cp:revision>788</cp:revision>
  <cp:lastPrinted>2021-09-02T02:25:49Z</cp:lastPrinted>
  <dcterms:created xsi:type="dcterms:W3CDTF">2009-04-01T09:40:51Z</dcterms:created>
  <dcterms:modified xsi:type="dcterms:W3CDTF">2022-01-20T01:48:13Z</dcterms:modified>
</cp:coreProperties>
</file>