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75" r:id="rId3"/>
    <p:sldId id="276" r:id="rId4"/>
    <p:sldId id="262" r:id="rId5"/>
    <p:sldId id="264" r:id="rId6"/>
    <p:sldId id="305" r:id="rId7"/>
    <p:sldId id="304" r:id="rId8"/>
    <p:sldId id="265" r:id="rId9"/>
    <p:sldId id="266" r:id="rId10"/>
    <p:sldId id="287" r:id="rId11"/>
    <p:sldId id="281" r:id="rId12"/>
    <p:sldId id="285" r:id="rId13"/>
    <p:sldId id="283" r:id="rId14"/>
    <p:sldId id="299" r:id="rId15"/>
    <p:sldId id="295" r:id="rId16"/>
    <p:sldId id="294" r:id="rId17"/>
    <p:sldId id="306" r:id="rId18"/>
    <p:sldId id="307" r:id="rId19"/>
    <p:sldId id="308" r:id="rId20"/>
    <p:sldId id="293" r:id="rId21"/>
    <p:sldId id="291" r:id="rId22"/>
    <p:sldId id="302" r:id="rId23"/>
    <p:sldId id="292" r:id="rId24"/>
    <p:sldId id="301" r:id="rId25"/>
    <p:sldId id="290" r:id="rId26"/>
    <p:sldId id="300" r:id="rId27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8" userDrawn="1">
          <p15:clr>
            <a:srgbClr val="A4A3A4"/>
          </p15:clr>
        </p15:guide>
        <p15:guide id="1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59794"/>
    <a:srgbClr val="6C5D46"/>
    <a:srgbClr val="AAB6B1"/>
    <a:srgbClr val="889891"/>
    <a:srgbClr val="91A19E"/>
    <a:srgbClr val="5F7171"/>
    <a:srgbClr val="7B5B62"/>
    <a:srgbClr val="4B2936"/>
    <a:srgbClr val="424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92" autoAdjust="0"/>
  </p:normalViewPr>
  <p:slideViewPr>
    <p:cSldViewPr snapToObjects="1">
      <p:cViewPr varScale="1">
        <p:scale>
          <a:sx n="92" d="100"/>
          <a:sy n="92" d="100"/>
        </p:scale>
        <p:origin x="600" y="78"/>
      </p:cViewPr>
      <p:guideLst>
        <p:guide orient="horz" pos="2158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0A9DE-F7A4-41B3-826E-F2588EC53D15}" type="datetimeFigureOut">
              <a:rPr lang="ko-KR" altLang="en-US" smtClean="0"/>
              <a:pPr/>
              <a:t>2023-02-28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F2AE6-8D39-4970-A1FA-0873243D25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daraquartz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3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3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Relationship Id="rId1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3.png"/><Relationship Id="rId7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도형 23"/>
          <p:cNvSpPr>
            <a:spLocks/>
          </p:cNvSpPr>
          <p:nvPr/>
        </p:nvSpPr>
        <p:spPr>
          <a:xfrm>
            <a:off x="6143625" y="0"/>
            <a:ext cx="3001010" cy="6858635"/>
          </a:xfrm>
          <a:prstGeom prst="rect">
            <a:avLst/>
          </a:prstGeom>
          <a:solidFill>
            <a:srgbClr val="BAB1A2">
              <a:alpha val="51810"/>
            </a:srgb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pic>
        <p:nvPicPr>
          <p:cNvPr id="8" name="그림 25"/>
          <p:cNvPicPr>
            <a:picLocks noChangeAspect="1" noChangeArrowheads="1"/>
          </p:cNvPicPr>
          <p:nvPr/>
        </p:nvPicPr>
        <p:blipFill>
          <a:blip r:embed="rId2" cstate="print">
            <a:lum bright="12000" contrast="-35000"/>
          </a:blip>
          <a:srcRect/>
          <a:stretch>
            <a:fillRect/>
          </a:stretch>
        </p:blipFill>
        <p:spPr bwMode="auto">
          <a:xfrm rot="5400000">
            <a:off x="-533400" y="819150"/>
            <a:ext cx="6858000" cy="5220335"/>
          </a:xfrm>
          <a:prstGeom prst="rect">
            <a:avLst/>
          </a:prstGeom>
          <a:noFill/>
        </p:spPr>
      </p:pic>
      <p:sp>
        <p:nvSpPr>
          <p:cNvPr id="5" name="도형 26"/>
          <p:cNvSpPr/>
          <p:nvPr/>
        </p:nvSpPr>
        <p:spPr>
          <a:xfrm>
            <a:off x="0" y="0"/>
            <a:ext cx="213995" cy="6858000"/>
          </a:xfrm>
          <a:prstGeom prst="rect">
            <a:avLst/>
          </a:prstGeom>
          <a:solidFill>
            <a:srgbClr val="4B2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도형 27"/>
          <p:cNvSpPr/>
          <p:nvPr/>
        </p:nvSpPr>
        <p:spPr>
          <a:xfrm>
            <a:off x="213995" y="0"/>
            <a:ext cx="71755" cy="6858000"/>
          </a:xfrm>
          <a:prstGeom prst="rect">
            <a:avLst/>
          </a:prstGeom>
          <a:solidFill>
            <a:srgbClr val="5F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도형 28"/>
          <p:cNvSpPr/>
          <p:nvPr/>
        </p:nvSpPr>
        <p:spPr>
          <a:xfrm>
            <a:off x="5429250" y="0"/>
            <a:ext cx="571500" cy="6858000"/>
          </a:xfrm>
          <a:prstGeom prst="rect">
            <a:avLst/>
          </a:prstGeom>
          <a:solidFill>
            <a:srgbClr val="AA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91A19E"/>
              </a:solidFill>
            </a:endParaRPr>
          </a:p>
        </p:txBody>
      </p:sp>
      <p:sp>
        <p:nvSpPr>
          <p:cNvPr id="9" name="도형 29"/>
          <p:cNvSpPr/>
          <p:nvPr/>
        </p:nvSpPr>
        <p:spPr>
          <a:xfrm>
            <a:off x="6000750" y="0"/>
            <a:ext cx="142875" cy="6858000"/>
          </a:xfrm>
          <a:prstGeom prst="rect">
            <a:avLst/>
          </a:prstGeom>
          <a:solidFill>
            <a:srgbClr val="7B5B62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텍스트 상자 31"/>
          <p:cNvSpPr txBox="1"/>
          <p:nvPr/>
        </p:nvSpPr>
        <p:spPr>
          <a:xfrm>
            <a:off x="6624320" y="340915"/>
            <a:ext cx="3000375" cy="70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spc="160" dirty="0">
                <a:solidFill>
                  <a:srgbClr val="9D8A6F"/>
                </a:solidFill>
                <a:latin typeface="나눔명조" pitchFamily="18" charset="-127"/>
                <a:ea typeface="나눔명조" pitchFamily="18" charset="-127"/>
              </a:rPr>
              <a:t>Construction </a:t>
            </a:r>
          </a:p>
          <a:p>
            <a:r>
              <a:rPr lang="en-US" altLang="ko-KR" sz="2000" b="1" spc="160" dirty="0">
                <a:solidFill>
                  <a:srgbClr val="9D8A6F"/>
                </a:solidFill>
                <a:latin typeface="나눔명조" pitchFamily="18" charset="-127"/>
                <a:ea typeface="나눔명조" pitchFamily="18" charset="-127"/>
              </a:rPr>
              <a:t>Designation</a:t>
            </a:r>
            <a:endParaRPr lang="ko-KR" altLang="en-US" sz="2000" b="1" spc="160" dirty="0">
              <a:solidFill>
                <a:srgbClr val="9D8A6F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4" name="도형 32"/>
          <p:cNvSpPr/>
          <p:nvPr/>
        </p:nvSpPr>
        <p:spPr>
          <a:xfrm>
            <a:off x="6097905" y="0"/>
            <a:ext cx="45720" cy="6858000"/>
          </a:xfrm>
          <a:prstGeom prst="rect">
            <a:avLst/>
          </a:prstGeom>
          <a:solidFill>
            <a:srgbClr val="4E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6624320" y="6077585"/>
            <a:ext cx="2196465" cy="451485"/>
            <a:chOff x="6624320" y="6077585"/>
            <a:chExt cx="2196465" cy="451485"/>
          </a:xfrm>
        </p:grpSpPr>
        <p:pic>
          <p:nvPicPr>
            <p:cNvPr id="1026" name="그림 10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4320" y="6077585"/>
              <a:ext cx="575945" cy="45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그림 10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2020" y="6237605"/>
              <a:ext cx="1548130" cy="27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0" name="텍스트 상자 45"/>
          <p:cNvSpPr txBox="1">
            <a:spLocks/>
          </p:cNvSpPr>
          <p:nvPr/>
        </p:nvSpPr>
        <p:spPr>
          <a:xfrm>
            <a:off x="6545580" y="5485130"/>
            <a:ext cx="3001010" cy="39941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buFontTx/>
              <a:buNone/>
            </a:pPr>
            <a:r>
              <a:rPr lang="ko-KR" altLang="ko-KR" sz="2000" b="1" spc="160" dirty="0">
                <a:solidFill>
                  <a:schemeClr val="tx1"/>
                </a:solidFill>
                <a:latin typeface="나눔명조" charset="0"/>
                <a:ea typeface="나눔명조" charset="0"/>
              </a:rPr>
              <a:t> </a:t>
            </a:r>
            <a:r>
              <a:rPr lang="en-US" altLang="ko-KR" sz="2000" b="1" spc="160" dirty="0">
                <a:solidFill>
                  <a:schemeClr val="tx1"/>
                </a:solidFill>
                <a:latin typeface="나눔명조" charset="0"/>
                <a:ea typeface="나눔명조" charset="0"/>
              </a:rPr>
              <a:t>SONGLIM </a:t>
            </a:r>
            <a:r>
              <a:rPr lang="ko-KR" altLang="ko-KR" sz="2000" b="1" spc="160" dirty="0">
                <a:solidFill>
                  <a:schemeClr val="tx1"/>
                </a:solidFill>
                <a:latin typeface="나눔명조" charset="0"/>
                <a:ea typeface="나눔명조" charset="0"/>
              </a:rPr>
              <a:t>CNF</a:t>
            </a:r>
            <a:endParaRPr lang="ko-KR" altLang="en-US" sz="2000" b="1" dirty="0">
              <a:solidFill>
                <a:schemeClr val="tx1"/>
              </a:solidFill>
              <a:latin typeface="나눔명조" charset="0"/>
              <a:ea typeface="나눔명조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C30BEE-6D39-4E22-AC31-3B7A3007A3EF}"/>
              </a:ext>
            </a:extLst>
          </p:cNvPr>
          <p:cNvSpPr txBox="1"/>
          <p:nvPr/>
        </p:nvSpPr>
        <p:spPr>
          <a:xfrm>
            <a:off x="519569" y="919551"/>
            <a:ext cx="1975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dirty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MOBILCLAN</a:t>
            </a:r>
            <a:endParaRPr lang="ko-KR" altLang="en-US" sz="2100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D00EA-5FC4-4522-B8C1-0D64C025A7EB}"/>
              </a:ext>
            </a:extLst>
          </p:cNvPr>
          <p:cNvSpPr txBox="1"/>
          <p:nvPr/>
        </p:nvSpPr>
        <p:spPr>
          <a:xfrm>
            <a:off x="546203" y="805524"/>
            <a:ext cx="1975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Italian kitchen furniture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7698A-3E4A-42BC-A9BE-814F235D873D}"/>
              </a:ext>
            </a:extLst>
          </p:cNvPr>
          <p:cNvSpPr txBox="1"/>
          <p:nvPr/>
        </p:nvSpPr>
        <p:spPr>
          <a:xfrm>
            <a:off x="532886" y="1168640"/>
            <a:ext cx="197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3A233F9-356A-463E-A521-03CFC38AE5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6541" y="2231555"/>
            <a:ext cx="6407459" cy="275545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7FBDEA-3789-4EA2-AA92-46D01A17F8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231554"/>
            <a:ext cx="2998881" cy="2755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509B54-F959-4EBD-AD89-F43C3187909B}"/>
              </a:ext>
            </a:extLst>
          </p:cNvPr>
          <p:cNvSpPr txBox="1"/>
          <p:nvPr/>
        </p:nvSpPr>
        <p:spPr>
          <a:xfrm>
            <a:off x="5011442" y="4987012"/>
            <a:ext cx="41325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</a:rPr>
              <a:t>Address : </a:t>
            </a:r>
            <a:r>
              <a:rPr lang="it-IT" altLang="ko-KR" sz="1050" dirty="0">
                <a:solidFill>
                  <a:schemeClr val="bg1">
                    <a:lumMod val="50000"/>
                  </a:schemeClr>
                </a:solidFill>
              </a:rPr>
              <a:t>Via Bruna, 23 - 31018 Calderano di Gaiarine (TV) Italy</a:t>
            </a:r>
            <a:endParaRPr lang="en-US" altLang="ko-KR" sz="105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</a:rPr>
              <a:t>Tel. +39 0434 766911 - Fax +39 0434 767856</a:t>
            </a:r>
            <a:endParaRPr lang="ko-KR" alt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6552728" y="266918"/>
            <a:ext cx="3131840" cy="785818"/>
            <a:chOff x="6408712" y="188640"/>
            <a:chExt cx="3131840" cy="785818"/>
          </a:xfrm>
        </p:grpSpPr>
        <p:sp>
          <p:nvSpPr>
            <p:cNvPr id="13" name="TextBox 12"/>
            <p:cNvSpPr txBox="1"/>
            <p:nvPr/>
          </p:nvSpPr>
          <p:spPr>
            <a:xfrm>
              <a:off x="7092280" y="332656"/>
              <a:ext cx="244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50000"/>
                    </a:schemeClr>
                  </a:solidFill>
                </a:rPr>
                <a:t>MOBILCLAN</a:t>
              </a:r>
              <a:endParaRPr lang="en-US" altLang="ko-KR" sz="1400" b="1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endParaRPr lang="en-US" altLang="ko-KR" sz="1000" b="1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1763"/>
            <a:stretch>
              <a:fillRect/>
            </a:stretch>
          </p:blipFill>
          <p:spPr bwMode="auto">
            <a:xfrm>
              <a:off x="6408712" y="188640"/>
              <a:ext cx="77580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그룹 16"/>
          <p:cNvGrpSpPr/>
          <p:nvPr/>
        </p:nvGrpSpPr>
        <p:grpSpPr>
          <a:xfrm>
            <a:off x="6588224" y="6237312"/>
            <a:ext cx="2196455" cy="451310"/>
            <a:chOff x="6444208" y="6077702"/>
            <a:chExt cx="2196455" cy="45131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66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그룹 64"/>
          <p:cNvGrpSpPr/>
          <p:nvPr/>
        </p:nvGrpSpPr>
        <p:grpSpPr>
          <a:xfrm>
            <a:off x="6408712" y="188640"/>
            <a:ext cx="3131840" cy="785818"/>
            <a:chOff x="6408712" y="188640"/>
            <a:chExt cx="3131840" cy="785818"/>
          </a:xfrm>
        </p:grpSpPr>
        <p:sp>
          <p:nvSpPr>
            <p:cNvPr id="11" name="TextBox 10"/>
            <p:cNvSpPr txBox="1"/>
            <p:nvPr/>
          </p:nvSpPr>
          <p:spPr>
            <a:xfrm>
              <a:off x="7092280" y="332656"/>
              <a:ext cx="244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bg1">
                      <a:lumMod val="50000"/>
                    </a:schemeClr>
                  </a:solidFill>
                </a:rPr>
                <a:t>MOBILCLAN</a:t>
              </a:r>
              <a:endParaRPr lang="en-US" altLang="ko-KR" sz="1400" b="1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endParaRPr lang="en-US" altLang="ko-KR" sz="1000" b="1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1763"/>
            <a:stretch>
              <a:fillRect/>
            </a:stretch>
          </p:blipFill>
          <p:spPr bwMode="auto">
            <a:xfrm>
              <a:off x="6408712" y="188640"/>
              <a:ext cx="77580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직사각형 23"/>
          <p:cNvSpPr/>
          <p:nvPr/>
        </p:nvSpPr>
        <p:spPr>
          <a:xfrm>
            <a:off x="395536" y="66478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395536" y="880815"/>
            <a:ext cx="2304256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6588224" y="6237312"/>
            <a:ext cx="2196455" cy="451310"/>
            <a:chOff x="6444208" y="6077702"/>
            <a:chExt cx="2196455" cy="4513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D1DD7E3-EF97-45FB-A37A-2F7CC0F37263}"/>
              </a:ext>
            </a:extLst>
          </p:cNvPr>
          <p:cNvCxnSpPr>
            <a:cxnSpLocks/>
          </p:cNvCxnSpPr>
          <p:nvPr/>
        </p:nvCxnSpPr>
        <p:spPr>
          <a:xfrm flipV="1">
            <a:off x="7586606" y="3725643"/>
            <a:ext cx="0" cy="795432"/>
          </a:xfrm>
          <a:prstGeom prst="line">
            <a:avLst/>
          </a:prstGeom>
          <a:ln w="12700">
            <a:solidFill>
              <a:srgbClr val="FF86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5EBA4FC-8593-491A-AB97-89A670B88C36}"/>
              </a:ext>
            </a:extLst>
          </p:cNvPr>
          <p:cNvCxnSpPr>
            <a:cxnSpLocks/>
          </p:cNvCxnSpPr>
          <p:nvPr/>
        </p:nvCxnSpPr>
        <p:spPr>
          <a:xfrm flipV="1">
            <a:off x="5704694" y="3725643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10C21DF-6F96-4C57-B12F-E3C8C45CFD44}"/>
              </a:ext>
            </a:extLst>
          </p:cNvPr>
          <p:cNvCxnSpPr>
            <a:cxnSpLocks/>
          </p:cNvCxnSpPr>
          <p:nvPr/>
        </p:nvCxnSpPr>
        <p:spPr>
          <a:xfrm flipV="1">
            <a:off x="1596755" y="4454224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8AD60EA-0BB1-4FF0-BC2C-71A6B37C6813}"/>
              </a:ext>
            </a:extLst>
          </p:cNvPr>
          <p:cNvCxnSpPr>
            <a:cxnSpLocks/>
          </p:cNvCxnSpPr>
          <p:nvPr/>
        </p:nvCxnSpPr>
        <p:spPr>
          <a:xfrm flipV="1">
            <a:off x="811847" y="3725643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C179637-AB0A-4B67-8B31-B5256989081F}"/>
              </a:ext>
            </a:extLst>
          </p:cNvPr>
          <p:cNvSpPr txBox="1"/>
          <p:nvPr/>
        </p:nvSpPr>
        <p:spPr>
          <a:xfrm>
            <a:off x="467544" y="565230"/>
            <a:ext cx="1975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dirty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MOBILCLAN</a:t>
            </a:r>
            <a:endParaRPr lang="ko-KR" altLang="en-US" sz="2100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01B0ED-B1B4-4199-A8BD-E9D00F37615C}"/>
              </a:ext>
            </a:extLst>
          </p:cNvPr>
          <p:cNvSpPr txBox="1"/>
          <p:nvPr/>
        </p:nvSpPr>
        <p:spPr>
          <a:xfrm>
            <a:off x="816032" y="3607301"/>
            <a:ext cx="220671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Establishment </a:t>
            </a:r>
            <a:endParaRPr lang="ko-KR" alt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Walter Bosa &amp;</a:t>
            </a:r>
            <a:r>
              <a:rPr lang="ko-KR" altLang="en-US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Mario </a:t>
            </a:r>
            <a:r>
              <a:rPr lang="en-US" altLang="ko-KR" sz="825" dirty="0" err="1">
                <a:solidFill>
                  <a:schemeClr val="bg1">
                    <a:lumMod val="50000"/>
                  </a:schemeClr>
                </a:solidFill>
              </a:rPr>
              <a:t>Pujatti</a:t>
            </a:r>
            <a:r>
              <a:rPr lang="ko-KR" altLang="en-US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Established</a:t>
            </a:r>
            <a:endParaRPr lang="ko-KR" alt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B8E291-8AFB-4A4A-AEA7-D8019125D9CC}"/>
              </a:ext>
            </a:extLst>
          </p:cNvPr>
          <p:cNvSpPr txBox="1"/>
          <p:nvPr/>
        </p:nvSpPr>
        <p:spPr>
          <a:xfrm>
            <a:off x="467544" y="836712"/>
            <a:ext cx="19752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History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그림 29" descr="텍스트, 밀러이(가) 표시된 사진&#10;&#10;자동 생성된 설명">
            <a:extLst>
              <a:ext uri="{FF2B5EF4-FFF2-40B4-BE49-F238E27FC236}">
                <a16:creationId xmlns:a16="http://schemas.microsoft.com/office/drawing/2014/main" id="{34CC4113-830D-44EE-9CD0-B40A137DD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1" y="2065289"/>
            <a:ext cx="1953333" cy="1232292"/>
          </a:xfrm>
          <a:prstGeom prst="rect">
            <a:avLst/>
          </a:prstGeom>
        </p:spPr>
      </p:pic>
      <p:pic>
        <p:nvPicPr>
          <p:cNvPr id="31" name="그림 30" descr="실외, 난간, 인도, 플랫폼이(가) 표시된 사진&#10;&#10;자동 생성된 설명">
            <a:extLst>
              <a:ext uri="{FF2B5EF4-FFF2-40B4-BE49-F238E27FC236}">
                <a16:creationId xmlns:a16="http://schemas.microsoft.com/office/drawing/2014/main" id="{E7C09713-0F2C-43F9-8865-E8138ECB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88" y="2064779"/>
            <a:ext cx="1853123" cy="1231147"/>
          </a:xfrm>
          <a:prstGeom prst="rect">
            <a:avLst/>
          </a:prstGeom>
        </p:spPr>
      </p:pic>
      <p:pic>
        <p:nvPicPr>
          <p:cNvPr id="32" name="그림 31" descr="실내, 천장이(가) 표시된 사진&#10;&#10;자동 생성된 설명">
            <a:extLst>
              <a:ext uri="{FF2B5EF4-FFF2-40B4-BE49-F238E27FC236}">
                <a16:creationId xmlns:a16="http://schemas.microsoft.com/office/drawing/2014/main" id="{D859448E-17DB-4E27-94CF-350624DD6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/>
          <a:stretch/>
        </p:blipFill>
        <p:spPr>
          <a:xfrm>
            <a:off x="4812080" y="2060848"/>
            <a:ext cx="1953333" cy="1235077"/>
          </a:xfrm>
          <a:prstGeom prst="rect">
            <a:avLst/>
          </a:prstGeom>
        </p:spPr>
      </p:pic>
      <p:pic>
        <p:nvPicPr>
          <p:cNvPr id="33" name="그림 32" descr="실내이(가) 표시된 사진&#10;&#10;자동 생성된 설명">
            <a:extLst>
              <a:ext uri="{FF2B5EF4-FFF2-40B4-BE49-F238E27FC236}">
                <a16:creationId xmlns:a16="http://schemas.microsoft.com/office/drawing/2014/main" id="{FAD9F1C9-DB00-41E3-99C5-F0AA9E6D61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 b="-1"/>
          <a:stretch/>
        </p:blipFill>
        <p:spPr>
          <a:xfrm>
            <a:off x="6811685" y="2060848"/>
            <a:ext cx="1851293" cy="1225016"/>
          </a:xfrm>
          <a:prstGeom prst="rect">
            <a:avLst/>
          </a:prstGeom>
        </p:spPr>
      </p:pic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BE61942A-6744-49DA-BA12-90097B300EED}"/>
              </a:ext>
            </a:extLst>
          </p:cNvPr>
          <p:cNvCxnSpPr>
            <a:cxnSpLocks/>
          </p:cNvCxnSpPr>
          <p:nvPr/>
        </p:nvCxnSpPr>
        <p:spPr>
          <a:xfrm>
            <a:off x="54997" y="4454224"/>
            <a:ext cx="902859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순서도: 연결자 34">
            <a:extLst>
              <a:ext uri="{FF2B5EF4-FFF2-40B4-BE49-F238E27FC236}">
                <a16:creationId xmlns:a16="http://schemas.microsoft.com/office/drawing/2014/main" id="{75903F17-C1D0-4FEF-BECC-267C712D11E7}"/>
              </a:ext>
            </a:extLst>
          </p:cNvPr>
          <p:cNvSpPr/>
          <p:nvPr/>
        </p:nvSpPr>
        <p:spPr>
          <a:xfrm>
            <a:off x="716796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6" name="순서도: 연결자 35">
            <a:extLst>
              <a:ext uri="{FF2B5EF4-FFF2-40B4-BE49-F238E27FC236}">
                <a16:creationId xmlns:a16="http://schemas.microsoft.com/office/drawing/2014/main" id="{85AC25B2-E0F4-4E26-8F1C-D286DB5873E5}"/>
              </a:ext>
            </a:extLst>
          </p:cNvPr>
          <p:cNvSpPr/>
          <p:nvPr/>
        </p:nvSpPr>
        <p:spPr>
          <a:xfrm>
            <a:off x="1503148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7" name="순서도: 연결자 36">
            <a:extLst>
              <a:ext uri="{FF2B5EF4-FFF2-40B4-BE49-F238E27FC236}">
                <a16:creationId xmlns:a16="http://schemas.microsoft.com/office/drawing/2014/main" id="{59505A1B-F869-4166-B431-116EEC5E1375}"/>
              </a:ext>
            </a:extLst>
          </p:cNvPr>
          <p:cNvSpPr/>
          <p:nvPr/>
        </p:nvSpPr>
        <p:spPr>
          <a:xfrm>
            <a:off x="5611513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8" name="순서도: 연결자 37">
            <a:extLst>
              <a:ext uri="{FF2B5EF4-FFF2-40B4-BE49-F238E27FC236}">
                <a16:creationId xmlns:a16="http://schemas.microsoft.com/office/drawing/2014/main" id="{0E82EE1A-9193-457A-9297-A82EFDF5E0A1}"/>
              </a:ext>
            </a:extLst>
          </p:cNvPr>
          <p:cNvSpPr/>
          <p:nvPr/>
        </p:nvSpPr>
        <p:spPr>
          <a:xfrm>
            <a:off x="7503727" y="4360618"/>
            <a:ext cx="187214" cy="187214"/>
          </a:xfrm>
          <a:prstGeom prst="flowChartConnector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D6696A5-92C8-4299-90D2-6418A93D33D5}"/>
              </a:ext>
            </a:extLst>
          </p:cNvPr>
          <p:cNvSpPr/>
          <p:nvPr/>
        </p:nvSpPr>
        <p:spPr>
          <a:xfrm>
            <a:off x="783258" y="3624865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3DDD05-476A-46E8-AD7F-EFE734E883FB}"/>
              </a:ext>
            </a:extLst>
          </p:cNvPr>
          <p:cNvSpPr txBox="1"/>
          <p:nvPr/>
        </p:nvSpPr>
        <p:spPr>
          <a:xfrm>
            <a:off x="558371" y="4549160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1967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C556B6-A6B4-4A75-8029-D78AB0550A52}"/>
              </a:ext>
            </a:extLst>
          </p:cNvPr>
          <p:cNvSpPr txBox="1"/>
          <p:nvPr/>
        </p:nvSpPr>
        <p:spPr>
          <a:xfrm>
            <a:off x="1347108" y="4128456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1975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35ED77-F386-437D-9ECD-952CF19C0413}"/>
              </a:ext>
            </a:extLst>
          </p:cNvPr>
          <p:cNvSpPr txBox="1"/>
          <p:nvPr/>
        </p:nvSpPr>
        <p:spPr>
          <a:xfrm>
            <a:off x="1601517" y="4954252"/>
            <a:ext cx="220671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EXPORT</a:t>
            </a:r>
            <a:endParaRPr lang="ko-KR" alt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</a:rPr>
              <a:t>MOBILCLAN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 First</a:t>
            </a:r>
            <a:r>
              <a:rPr lang="ko-KR" altLang="en-US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Export</a:t>
            </a:r>
            <a:r>
              <a:rPr lang="ko-KR" altLang="en-US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Shipment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AC493452-12AE-4F16-897A-0D3A174228AE}"/>
              </a:ext>
            </a:extLst>
          </p:cNvPr>
          <p:cNvSpPr/>
          <p:nvPr/>
        </p:nvSpPr>
        <p:spPr>
          <a:xfrm>
            <a:off x="1568743" y="4854871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C24C0F41-089F-4A80-AE45-70A3167C54B4}"/>
              </a:ext>
            </a:extLst>
          </p:cNvPr>
          <p:cNvCxnSpPr>
            <a:cxnSpLocks/>
          </p:cNvCxnSpPr>
          <p:nvPr/>
        </p:nvCxnSpPr>
        <p:spPr>
          <a:xfrm flipV="1">
            <a:off x="2860511" y="3725643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CEF14EE-67AC-4D7B-AFF4-287875CFC147}"/>
              </a:ext>
            </a:extLst>
          </p:cNvPr>
          <p:cNvSpPr txBox="1"/>
          <p:nvPr/>
        </p:nvSpPr>
        <p:spPr>
          <a:xfrm>
            <a:off x="2864696" y="3607302"/>
            <a:ext cx="220671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Acquisition</a:t>
            </a:r>
            <a:endParaRPr lang="ko-KR" alt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 err="1">
                <a:solidFill>
                  <a:schemeClr val="bg1">
                    <a:lumMod val="50000"/>
                  </a:schemeClr>
                </a:solidFill>
              </a:rPr>
              <a:t>Euroservice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 S.p.A</a:t>
            </a:r>
          </a:p>
          <a:p>
            <a:r>
              <a:rPr lang="en-US" altLang="ko-KR" sz="825" dirty="0" err="1">
                <a:solidFill>
                  <a:schemeClr val="bg1">
                    <a:lumMod val="50000"/>
                  </a:schemeClr>
                </a:solidFill>
              </a:rPr>
              <a:t>Friulpannelli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 S.p.A Acquisition</a:t>
            </a:r>
          </a:p>
        </p:txBody>
      </p:sp>
      <p:sp>
        <p:nvSpPr>
          <p:cNvPr id="46" name="순서도: 연결자 45">
            <a:extLst>
              <a:ext uri="{FF2B5EF4-FFF2-40B4-BE49-F238E27FC236}">
                <a16:creationId xmlns:a16="http://schemas.microsoft.com/office/drawing/2014/main" id="{C57ED746-2618-43D7-B9C4-2DC780263375}"/>
              </a:ext>
            </a:extLst>
          </p:cNvPr>
          <p:cNvSpPr/>
          <p:nvPr/>
        </p:nvSpPr>
        <p:spPr>
          <a:xfrm>
            <a:off x="2765460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ECF2F6A-F77F-4AFB-8A21-FC367A765C8E}"/>
              </a:ext>
            </a:extLst>
          </p:cNvPr>
          <p:cNvSpPr/>
          <p:nvPr/>
        </p:nvSpPr>
        <p:spPr>
          <a:xfrm>
            <a:off x="2831922" y="3624865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96018E-5E97-4A94-8028-14F9A994B566}"/>
              </a:ext>
            </a:extLst>
          </p:cNvPr>
          <p:cNvSpPr txBox="1"/>
          <p:nvPr/>
        </p:nvSpPr>
        <p:spPr>
          <a:xfrm>
            <a:off x="2360930" y="4549160"/>
            <a:ext cx="996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1980</a:t>
            </a:r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  <a:latin typeface="+mn-ea"/>
              </a:rPr>
              <a:t>~</a:t>
            </a:r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1990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520469C2-9280-454B-A314-B6B1D9D99568}"/>
              </a:ext>
            </a:extLst>
          </p:cNvPr>
          <p:cNvCxnSpPr>
            <a:cxnSpLocks/>
          </p:cNvCxnSpPr>
          <p:nvPr/>
        </p:nvCxnSpPr>
        <p:spPr>
          <a:xfrm flipV="1">
            <a:off x="4540661" y="4454224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순서도: 연결자 49">
            <a:extLst>
              <a:ext uri="{FF2B5EF4-FFF2-40B4-BE49-F238E27FC236}">
                <a16:creationId xmlns:a16="http://schemas.microsoft.com/office/drawing/2014/main" id="{15E260EE-C830-4932-8787-F70642AF1845}"/>
              </a:ext>
            </a:extLst>
          </p:cNvPr>
          <p:cNvSpPr/>
          <p:nvPr/>
        </p:nvSpPr>
        <p:spPr>
          <a:xfrm>
            <a:off x="4447054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0E70B7-A3DC-409E-B477-B5F17A2652D2}"/>
              </a:ext>
            </a:extLst>
          </p:cNvPr>
          <p:cNvSpPr txBox="1"/>
          <p:nvPr/>
        </p:nvSpPr>
        <p:spPr>
          <a:xfrm>
            <a:off x="4291015" y="4128456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2004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6BC3ED-DCDE-4C50-9B31-1087FAF92140}"/>
              </a:ext>
            </a:extLst>
          </p:cNvPr>
          <p:cNvSpPr txBox="1"/>
          <p:nvPr/>
        </p:nvSpPr>
        <p:spPr>
          <a:xfrm>
            <a:off x="4532832" y="4852581"/>
            <a:ext cx="220671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CASAITALIA</a:t>
            </a:r>
            <a:endParaRPr lang="ko-KR" alt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Kitchen Cabinet and Accessories </a:t>
            </a: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Production Line </a:t>
            </a:r>
            <a:endParaRPr lang="ko-KR" altLang="en-US" sz="825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CASAITALIA Launching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9697418-3928-4261-AE83-71D275AB34B9}"/>
              </a:ext>
            </a:extLst>
          </p:cNvPr>
          <p:cNvSpPr/>
          <p:nvPr/>
        </p:nvSpPr>
        <p:spPr>
          <a:xfrm>
            <a:off x="4512650" y="4854871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F8A30FA5-03CA-4195-90A2-AEB8985A0C71}"/>
              </a:ext>
            </a:extLst>
          </p:cNvPr>
          <p:cNvCxnSpPr>
            <a:cxnSpLocks/>
          </p:cNvCxnSpPr>
          <p:nvPr/>
        </p:nvCxnSpPr>
        <p:spPr>
          <a:xfrm flipV="1">
            <a:off x="6467847" y="4454224"/>
            <a:ext cx="0" cy="7954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순서도: 연결자 54">
            <a:extLst>
              <a:ext uri="{FF2B5EF4-FFF2-40B4-BE49-F238E27FC236}">
                <a16:creationId xmlns:a16="http://schemas.microsoft.com/office/drawing/2014/main" id="{4609BE62-192B-4E91-B5EA-9069E57F0A5A}"/>
              </a:ext>
            </a:extLst>
          </p:cNvPr>
          <p:cNvSpPr/>
          <p:nvPr/>
        </p:nvSpPr>
        <p:spPr>
          <a:xfrm>
            <a:off x="6374241" y="4360618"/>
            <a:ext cx="187214" cy="187214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DB4ADC-FFA6-4D92-AA94-76C4748611E4}"/>
              </a:ext>
            </a:extLst>
          </p:cNvPr>
          <p:cNvSpPr txBox="1"/>
          <p:nvPr/>
        </p:nvSpPr>
        <p:spPr>
          <a:xfrm>
            <a:off x="6218201" y="4128456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2016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DC72A7-1365-4462-AA5E-77B3DF1F2E07}"/>
              </a:ext>
            </a:extLst>
          </p:cNvPr>
          <p:cNvSpPr txBox="1"/>
          <p:nvPr/>
        </p:nvSpPr>
        <p:spPr>
          <a:xfrm>
            <a:off x="6472610" y="4832809"/>
            <a:ext cx="199764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</a:rPr>
              <a:t>MOBILLAC</a:t>
            </a:r>
            <a:endParaRPr lang="ko-KR" altLang="en-US" sz="900" b="1" dirty="0">
              <a:solidFill>
                <a:schemeClr val="bg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Kitchen Body-Part Assembly Line </a:t>
            </a:r>
            <a:endParaRPr lang="ko-KR" altLang="en-US" sz="825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  <a:latin typeface="Bell MT" panose="02020503060305020303" pitchFamily="18" charset="0"/>
              </a:rPr>
              <a:t>MOBILLAC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 Launching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B9DC7828-DA87-482A-9AB3-319BD93B398D}"/>
              </a:ext>
            </a:extLst>
          </p:cNvPr>
          <p:cNvSpPr/>
          <p:nvPr/>
        </p:nvSpPr>
        <p:spPr>
          <a:xfrm>
            <a:off x="6439835" y="4854871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53B01F-54DA-4A27-B120-C31BB941A84D}"/>
              </a:ext>
            </a:extLst>
          </p:cNvPr>
          <p:cNvSpPr txBox="1"/>
          <p:nvPr/>
        </p:nvSpPr>
        <p:spPr>
          <a:xfrm>
            <a:off x="5708879" y="3687200"/>
            <a:ext cx="220671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Investment</a:t>
            </a:r>
          </a:p>
          <a:p>
            <a:r>
              <a:rPr lang="en-US" altLang="ko-KR" sz="825" dirty="0" err="1">
                <a:solidFill>
                  <a:schemeClr val="bg1">
                    <a:lumMod val="50000"/>
                  </a:schemeClr>
                </a:solidFill>
              </a:rPr>
              <a:t>Gaiarine</a:t>
            </a:r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 Production Line </a:t>
            </a: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Remodel and Investment </a:t>
            </a:r>
            <a:endParaRPr lang="ko-KR" alt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76A4E492-8997-4A15-9818-F400513A74E6}"/>
              </a:ext>
            </a:extLst>
          </p:cNvPr>
          <p:cNvSpPr/>
          <p:nvPr/>
        </p:nvSpPr>
        <p:spPr>
          <a:xfrm>
            <a:off x="5676105" y="3624865"/>
            <a:ext cx="34289" cy="43100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7217B0-2C22-4071-A11A-975F8B67957E}"/>
              </a:ext>
            </a:extLst>
          </p:cNvPr>
          <p:cNvSpPr txBox="1"/>
          <p:nvPr/>
        </p:nvSpPr>
        <p:spPr>
          <a:xfrm>
            <a:off x="5469992" y="4549160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2015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A39F4F-E639-454F-BCA9-C04AFBAE31BD}"/>
              </a:ext>
            </a:extLst>
          </p:cNvPr>
          <p:cNvSpPr txBox="1"/>
          <p:nvPr/>
        </p:nvSpPr>
        <p:spPr>
          <a:xfrm>
            <a:off x="7590792" y="3687201"/>
            <a:ext cx="143631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1">
                    <a:lumMod val="50000"/>
                  </a:schemeClr>
                </a:solidFill>
              </a:rPr>
              <a:t>Launching in KOREA</a:t>
            </a:r>
          </a:p>
          <a:p>
            <a:r>
              <a:rPr lang="en-US" altLang="ko-KR" sz="825" dirty="0">
                <a:solidFill>
                  <a:schemeClr val="bg1">
                    <a:lumMod val="50000"/>
                  </a:schemeClr>
                </a:solidFill>
              </a:rPr>
              <a:t>Show Room Launched in Korea, South</a:t>
            </a:r>
            <a:endParaRPr lang="ko-KR" alt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1243BFA2-FD42-497E-8C4A-91AA8EB282EF}"/>
              </a:ext>
            </a:extLst>
          </p:cNvPr>
          <p:cNvSpPr/>
          <p:nvPr/>
        </p:nvSpPr>
        <p:spPr>
          <a:xfrm>
            <a:off x="7558018" y="3624865"/>
            <a:ext cx="34289" cy="43100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4EF6CB-2F33-4721-BA0F-79A8F0CAB86E}"/>
              </a:ext>
            </a:extLst>
          </p:cNvPr>
          <p:cNvSpPr txBox="1"/>
          <p:nvPr/>
        </p:nvSpPr>
        <p:spPr>
          <a:xfrm>
            <a:off x="7351905" y="4549160"/>
            <a:ext cx="5040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>
                <a:solidFill>
                  <a:schemeClr val="bg1">
                    <a:lumMod val="75000"/>
                  </a:schemeClr>
                </a:solidFill>
              </a:rPr>
              <a:t>2021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95728" y="260648"/>
            <a:ext cx="2448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50000"/>
                  </a:schemeClr>
                </a:solidFill>
              </a:rPr>
              <a:t>MOBILCLAN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b="1763"/>
          <a:stretch>
            <a:fillRect/>
          </a:stretch>
        </p:blipFill>
        <p:spPr bwMode="auto">
          <a:xfrm>
            <a:off x="6012160" y="188640"/>
            <a:ext cx="77580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4104456" cy="2304256"/>
          </a:xfrm>
          <a:prstGeom prst="rect">
            <a:avLst/>
          </a:prstGeom>
        </p:spPr>
      </p:pic>
      <p:pic>
        <p:nvPicPr>
          <p:cNvPr id="20" name="그림 19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24744"/>
            <a:ext cx="4248472" cy="2304256"/>
          </a:xfrm>
          <a:prstGeom prst="rect">
            <a:avLst/>
          </a:prstGeom>
        </p:spPr>
      </p:pic>
      <p:pic>
        <p:nvPicPr>
          <p:cNvPr id="22" name="그림 21" descr="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73016"/>
            <a:ext cx="4104456" cy="2268748"/>
          </a:xfrm>
          <a:prstGeom prst="rect">
            <a:avLst/>
          </a:prstGeom>
        </p:spPr>
      </p:pic>
      <p:pic>
        <p:nvPicPr>
          <p:cNvPr id="23" name="그림 22" descr="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73016"/>
            <a:ext cx="4248472" cy="228648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395536" y="66478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395536" y="880815"/>
            <a:ext cx="2304256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0610" y="50004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Kitchen &amp; Dining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588224" y="6237312"/>
            <a:ext cx="2196455" cy="451310"/>
            <a:chOff x="6444208" y="6077702"/>
            <a:chExt cx="2196455" cy="4513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95728" y="260648"/>
            <a:ext cx="2448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50000"/>
                  </a:schemeClr>
                </a:solidFill>
              </a:rPr>
              <a:t>MOBILCLAN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b="1763"/>
          <a:stretch>
            <a:fillRect/>
          </a:stretch>
        </p:blipFill>
        <p:spPr bwMode="auto">
          <a:xfrm>
            <a:off x="6012160" y="188640"/>
            <a:ext cx="77580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직사각형 23"/>
          <p:cNvSpPr/>
          <p:nvPr/>
        </p:nvSpPr>
        <p:spPr>
          <a:xfrm>
            <a:off x="395536" y="66478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395536" y="880816"/>
            <a:ext cx="1656184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0611" y="500042"/>
            <a:ext cx="1663118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Wardrobes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3888432" cy="2521680"/>
          </a:xfrm>
          <a:prstGeom prst="rect">
            <a:avLst/>
          </a:prstGeom>
        </p:spPr>
      </p:pic>
      <p:pic>
        <p:nvPicPr>
          <p:cNvPr id="13" name="그림 12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89039"/>
            <a:ext cx="3888432" cy="2690309"/>
          </a:xfrm>
          <a:prstGeom prst="rect">
            <a:avLst/>
          </a:prstGeom>
        </p:spPr>
      </p:pic>
      <p:pic>
        <p:nvPicPr>
          <p:cNvPr id="15" name="그림 14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196752"/>
            <a:ext cx="4248472" cy="4248472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6516216" y="6093296"/>
            <a:ext cx="2196455" cy="451310"/>
            <a:chOff x="6444208" y="6077702"/>
            <a:chExt cx="2196455" cy="45131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pic>
        <p:nvPicPr>
          <p:cNvPr id="3" name="내용 개체 틀 2" descr="C:/Users/USER-PC/AppData/Roaming/PolarisOffice/ETemp/3544_21027008/fImage9542604538467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325" y="0"/>
            <a:ext cx="9384665" cy="687641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334AD-5B6E-6E95-F7DF-B8605FC12A32}"/>
              </a:ext>
            </a:extLst>
          </p:cNvPr>
          <p:cNvSpPr txBox="1">
            <a:spLocks/>
          </p:cNvSpPr>
          <p:nvPr/>
        </p:nvSpPr>
        <p:spPr>
          <a:xfrm>
            <a:off x="5436096" y="6175176"/>
            <a:ext cx="4133850" cy="30777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latinLnBrk="0">
              <a:buFontTx/>
              <a:buNone/>
            </a:pP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</a:rPr>
              <a:t>web </a:t>
            </a:r>
            <a:r>
              <a:rPr lang="ko-KR" altLang="ko-KR" sz="1400" b="1" dirty="0">
                <a:solidFill>
                  <a:schemeClr val="bg1">
                    <a:lumMod val="50000"/>
                  </a:schemeClr>
                </a:solidFill>
              </a:rPr>
              <a:t>site - </a:t>
            </a:r>
            <a:r>
              <a:rPr lang="ko-KR" altLang="ko-KR" sz="1400" b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www.vadaraquartz.com</a:t>
            </a:r>
            <a:endParaRPr lang="ko-KR" alt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82DF64-7D60-4A20-A672-EDC35466F5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409575" y="842645"/>
            <a:ext cx="1680210" cy="540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4372F-6A4C-429A-80CD-618BBA6F8974}"/>
              </a:ext>
            </a:extLst>
          </p:cNvPr>
          <p:cNvSpPr txBox="1"/>
          <p:nvPr/>
        </p:nvSpPr>
        <p:spPr>
          <a:xfrm>
            <a:off x="373380" y="1311910"/>
            <a:ext cx="1975485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altLang="ko-KR" sz="15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haracteristic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00E10-DA09-453A-8D0D-C763A2DE641C}"/>
              </a:ext>
            </a:extLst>
          </p:cNvPr>
          <p:cNvSpPr txBox="1"/>
          <p:nvPr/>
        </p:nvSpPr>
        <p:spPr>
          <a:xfrm>
            <a:off x="706755" y="2607310"/>
            <a:ext cx="276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Vadara</a:t>
            </a:r>
            <a:r>
              <a: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made from 99.9% high purity natural quartz and is a high-strength, non-toxic product with a natural, beautiful design.</a:t>
            </a:r>
          </a:p>
        </p:txBody>
      </p:sp>
      <p:sp>
        <p:nvSpPr>
          <p:cNvPr id="14" name="텍스트 상자 63"/>
          <p:cNvSpPr txBox="1">
            <a:spLocks/>
          </p:cNvSpPr>
          <p:nvPr/>
        </p:nvSpPr>
        <p:spPr>
          <a:xfrm>
            <a:off x="5630545" y="662940"/>
            <a:ext cx="3416935" cy="1263166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hangingPunct="1"/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charset="0"/>
                <a:ea typeface="맑은 고딕" charset="0"/>
              </a:rPr>
              <a:t>High-End Quality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charset="0"/>
              <a:ea typeface="맑은 고딕" charset="0"/>
            </a:endParaRPr>
          </a:p>
          <a:p>
            <a:pPr marL="0" indent="0" algn="l" hangingPunct="1"/>
            <a:endParaRPr lang="ko-KR" altLang="en-US" sz="1400" dirty="0">
              <a:latin typeface="맑은 고딕" charset="0"/>
              <a:ea typeface="맑은 고딕" charset="0"/>
            </a:endParaRPr>
          </a:p>
          <a:p>
            <a:pPr marL="0" indent="0" algn="l" hangingPunct="1"/>
            <a:r>
              <a:rPr lang="ko-KR" sz="1200" b="0" dirty="0">
                <a:latin typeface="맑은 고딕" charset="0"/>
                <a:ea typeface="맑은 고딕" charset="0"/>
              </a:rPr>
              <a:t>  </a:t>
            </a:r>
            <a:r>
              <a:rPr lang="en-US" altLang="ko-KR" sz="1200" b="0" dirty="0">
                <a:latin typeface="맑은 고딕" charset="0"/>
                <a:ea typeface="맑은 고딕" charset="0"/>
              </a:rPr>
              <a:t>From research and development to production and quality control, the source of materials and meticulous processes define the uncompromising quality of quartz surfaces.</a:t>
            </a:r>
            <a:endParaRPr lang="ko-KR" altLang="en-US" sz="1200" b="0" dirty="0">
              <a:latin typeface="맑은 고딕" charset="0"/>
              <a:ea typeface="맑은 고딕" charset="0"/>
            </a:endParaRPr>
          </a:p>
        </p:txBody>
      </p:sp>
      <p:sp>
        <p:nvSpPr>
          <p:cNvPr id="15" name="텍스트 상자 64"/>
          <p:cNvSpPr txBox="1">
            <a:spLocks/>
          </p:cNvSpPr>
          <p:nvPr/>
        </p:nvSpPr>
        <p:spPr>
          <a:xfrm>
            <a:off x="5630545" y="2607310"/>
            <a:ext cx="3535680" cy="1632498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hangingPunct="1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charset="0"/>
                <a:ea typeface="맑은 고딕" charset="0"/>
              </a:rPr>
              <a:t>Artistry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charset="0"/>
              <a:ea typeface="맑은 고딕" charset="0"/>
            </a:endParaRPr>
          </a:p>
          <a:p>
            <a:pPr marL="0" indent="0" algn="l" hangingPunct="1"/>
            <a:endParaRPr lang="ko-KR" altLang="en-US" sz="1400" dirty="0">
              <a:latin typeface="맑은 고딕" charset="0"/>
              <a:ea typeface="맑은 고딕" charset="0"/>
            </a:endParaRPr>
          </a:p>
          <a:p>
            <a:pPr marL="0" indent="0" algn="l" hangingPunct="1"/>
            <a:r>
              <a:rPr lang="ko-KR" sz="1800" dirty="0">
                <a:latin typeface="맑은 고딕" charset="0"/>
                <a:ea typeface="맑은 고딕" charset="0"/>
              </a:rPr>
              <a:t>  </a:t>
            </a:r>
            <a:r>
              <a:rPr lang="en-US" altLang="ko-KR" sz="1200" b="0" dirty="0">
                <a:latin typeface="맑은 고딕" charset="0"/>
                <a:ea typeface="맑은 고딕" charset="0"/>
              </a:rPr>
              <a:t>The inspiration for each design comes from some of the most beautiful places in the world. A design that exists forever within the color of </a:t>
            </a:r>
            <a:r>
              <a:rPr lang="en-US" altLang="ko-KR" sz="1200" dirty="0" err="1">
                <a:latin typeface="맑은 고딕" charset="0"/>
                <a:ea typeface="맑은 고딕" charset="0"/>
              </a:rPr>
              <a:t>V</a:t>
            </a:r>
            <a:r>
              <a:rPr lang="en-US" altLang="ko-KR" sz="1200" b="0" dirty="0" err="1">
                <a:latin typeface="맑은 고딕" charset="0"/>
                <a:ea typeface="맑은 고딕" charset="0"/>
              </a:rPr>
              <a:t>adara</a:t>
            </a:r>
            <a:r>
              <a:rPr lang="en-US" altLang="ko-KR" sz="1200" b="0" dirty="0">
                <a:latin typeface="맑은 고딕" charset="0"/>
                <a:ea typeface="맑은 고딕" charset="0"/>
              </a:rPr>
              <a:t> will make your space more attractive. </a:t>
            </a:r>
          </a:p>
          <a:p>
            <a:pPr marL="0" indent="0" algn="l" hangingPunct="1"/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  <p:sp>
        <p:nvSpPr>
          <p:cNvPr id="16" name="텍스트 상자 65"/>
          <p:cNvSpPr txBox="1">
            <a:spLocks/>
          </p:cNvSpPr>
          <p:nvPr/>
        </p:nvSpPr>
        <p:spPr>
          <a:xfrm>
            <a:off x="5630545" y="4442274"/>
            <a:ext cx="3416935" cy="14170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hangingPunct="1"/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charset="0"/>
                <a:ea typeface="맑은 고딕" charset="0"/>
              </a:rPr>
              <a:t>Craftsmanship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charset="0"/>
              <a:ea typeface="맑은 고딕" charset="0"/>
            </a:endParaRPr>
          </a:p>
          <a:p>
            <a:pPr marL="0" indent="0" algn="l" hangingPunct="1"/>
            <a:r>
              <a:rPr lang="ko-KR" sz="1800" dirty="0">
                <a:latin typeface="맑은 고딕" charset="0"/>
                <a:ea typeface="맑은 고딕" charset="0"/>
              </a:rPr>
              <a:t> </a:t>
            </a:r>
            <a:endParaRPr lang="ko-KR" altLang="en-US" sz="1800" dirty="0">
              <a:latin typeface="맑은 고딕" charset="0"/>
              <a:ea typeface="맑은 고딕" charset="0"/>
            </a:endParaRPr>
          </a:p>
          <a:p>
            <a:pPr marL="0" indent="0" algn="l" hangingPunct="1"/>
            <a:r>
              <a:rPr lang="ko-KR" sz="1800" dirty="0">
                <a:latin typeface="맑은 고딕" charset="0"/>
                <a:ea typeface="맑은 고딕" charset="0"/>
              </a:rPr>
              <a:t> </a:t>
            </a:r>
            <a:r>
              <a:rPr lang="en-US" altLang="ko-KR" sz="1200" b="0" dirty="0">
                <a:latin typeface="맑은 고딕" charset="0"/>
                <a:ea typeface="맑은 고딕" charset="0"/>
              </a:rPr>
              <a:t>Pure and natural quartz is combined with pigments, resins and exclusive craftsmanship to reflect the inspiration we find in the natural world.</a:t>
            </a:r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  <p:pic>
        <p:nvPicPr>
          <p:cNvPr id="17" name="그림 66" descr="C:/Users/USER-PC/AppData/Roaming/PolarisOffice/ETemp/3544_21027008/fImage695174636500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95" y="2689860"/>
            <a:ext cx="1683385" cy="1176020"/>
          </a:xfrm>
          <a:prstGeom prst="rect">
            <a:avLst/>
          </a:prstGeom>
          <a:noFill/>
        </p:spPr>
      </p:pic>
      <p:pic>
        <p:nvPicPr>
          <p:cNvPr id="18" name="그림 68" descr="C:/Users/USER-PC/AppData/Roaming/PolarisOffice/ETemp/3544_21027008/fImage2484254669169.jpeg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7" t="17911" b="36620"/>
          <a:stretch>
            <a:fillRect/>
          </a:stretch>
        </p:blipFill>
        <p:spPr>
          <a:xfrm>
            <a:off x="3788410" y="743585"/>
            <a:ext cx="1694180" cy="1082040"/>
          </a:xfrm>
          <a:prstGeom prst="rect">
            <a:avLst/>
          </a:prstGeom>
          <a:noFill/>
        </p:spPr>
      </p:pic>
      <p:pic>
        <p:nvPicPr>
          <p:cNvPr id="19" name="그림 69" descr="C:/Users/USER-PC/AppData/Roaming/PolarisOffice/ETemp/3544_21027008/fImage25435674675724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36" y="4562015"/>
            <a:ext cx="1704975" cy="1167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5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57443"/>
            <a:ext cx="1908212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1"/>
          <p:cNvGrpSpPr/>
          <p:nvPr/>
        </p:nvGrpSpPr>
        <p:grpSpPr>
          <a:xfrm>
            <a:off x="6660232" y="6309320"/>
            <a:ext cx="2088232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그림 6" descr="실내, 바닥, 건물, 창문이(가) 표시된 사진&#10;&#10;자동 생성된 설명">
            <a:extLst>
              <a:ext uri="{FF2B5EF4-FFF2-40B4-BE49-F238E27FC236}">
                <a16:creationId xmlns:a16="http://schemas.microsoft.com/office/drawing/2014/main" id="{DB046295-D2EC-4DFE-B662-34ED8DB909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45405"/>
          <a:stretch/>
        </p:blipFill>
        <p:spPr>
          <a:xfrm>
            <a:off x="683568" y="1124744"/>
            <a:ext cx="3610177" cy="475252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882DF64-7D60-4A20-A672-EDC35466F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827584" y="476672"/>
            <a:ext cx="1512168" cy="396686"/>
          </a:xfrm>
          <a:prstGeom prst="rect">
            <a:avLst/>
          </a:prstGeom>
        </p:spPr>
      </p:pic>
      <p:pic>
        <p:nvPicPr>
          <p:cNvPr id="17" name="그림 16" descr="실내, 바닥, 창문, 싱크이(가) 표시된 사진&#10;&#10;자동 생성된 설명">
            <a:extLst>
              <a:ext uri="{FF2B5EF4-FFF2-40B4-BE49-F238E27FC236}">
                <a16:creationId xmlns:a16="http://schemas.microsoft.com/office/drawing/2014/main" id="{EAE07D49-09DA-49FD-A572-B2992BCE6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528392" cy="47633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>
            <a:extLst>
              <a:ext uri="{FF2B5EF4-FFF2-40B4-BE49-F238E27FC236}">
                <a16:creationId xmlns:a16="http://schemas.microsoft.com/office/drawing/2014/main" id="{87E83C3B-51AD-40CA-8C03-F56A3CE5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409736" y="606013"/>
            <a:ext cx="1680420" cy="54070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A23EB11-069D-44EC-A9D7-0CEBB74DEF1B}"/>
              </a:ext>
            </a:extLst>
          </p:cNvPr>
          <p:cNvSpPr txBox="1"/>
          <p:nvPr/>
        </p:nvSpPr>
        <p:spPr>
          <a:xfrm>
            <a:off x="373495" y="1075889"/>
            <a:ext cx="24897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Enlarge Image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12913032-9D08-5095-75C3-FBB8EF121B92}"/>
              </a:ext>
            </a:extLst>
          </p:cNvPr>
          <p:cNvSpPr txBox="1"/>
          <p:nvPr/>
        </p:nvSpPr>
        <p:spPr>
          <a:xfrm>
            <a:off x="2422426" y="892239"/>
            <a:ext cx="8274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 err="1">
                <a:solidFill>
                  <a:srgbClr val="FFFFFF"/>
                </a:solidFill>
                <a:latin typeface="맑은 고딕"/>
                <a:cs typeface="맑은 고딕"/>
              </a:rPr>
              <a:t>엔지어</a:t>
            </a:r>
            <a:r>
              <a:rPr sz="1000" b="1" dirty="0" err="1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9754E072-2021-B151-4D6D-1BEC45EC8AE7}"/>
              </a:ext>
            </a:extLst>
          </p:cNvPr>
          <p:cNvSpPr txBox="1"/>
          <p:nvPr/>
        </p:nvSpPr>
        <p:spPr>
          <a:xfrm>
            <a:off x="533053" y="312259"/>
            <a:ext cx="827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엔지니어</a:t>
            </a:r>
            <a:r>
              <a:rPr sz="1000" b="1" dirty="0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E13146FC-252C-AFEC-D1EE-E7F3737B9085}"/>
              </a:ext>
            </a:extLst>
          </p:cNvPr>
          <p:cNvSpPr txBox="1"/>
          <p:nvPr/>
        </p:nvSpPr>
        <p:spPr>
          <a:xfrm>
            <a:off x="454896" y="1674660"/>
            <a:ext cx="10205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1400" b="1" spc="-5" dirty="0" err="1">
                <a:solidFill>
                  <a:srgbClr val="231F20"/>
                </a:solidFill>
                <a:latin typeface="맑은 고딕"/>
                <a:cs typeface="맑은 고딕"/>
              </a:rPr>
              <a:t>PremiumⅠ</a:t>
            </a:r>
            <a:endParaRPr sz="1050" dirty="0">
              <a:latin typeface="맑은 고딕"/>
              <a:cs typeface="맑은 고딕"/>
            </a:endParaRPr>
          </a:p>
        </p:txBody>
      </p:sp>
      <p:grpSp>
        <p:nvGrpSpPr>
          <p:cNvPr id="6" name="object 34">
            <a:extLst>
              <a:ext uri="{FF2B5EF4-FFF2-40B4-BE49-F238E27FC236}">
                <a16:creationId xmlns:a16="http://schemas.microsoft.com/office/drawing/2014/main" id="{E3C8A2FE-BDDC-F71F-F153-54E9CFD2FA9B}"/>
              </a:ext>
            </a:extLst>
          </p:cNvPr>
          <p:cNvGrpSpPr/>
          <p:nvPr/>
        </p:nvGrpSpPr>
        <p:grpSpPr>
          <a:xfrm>
            <a:off x="409736" y="2473097"/>
            <a:ext cx="1536700" cy="943610"/>
            <a:chOff x="344893" y="985469"/>
            <a:chExt cx="1536700" cy="943610"/>
          </a:xfrm>
        </p:grpSpPr>
        <p:pic>
          <p:nvPicPr>
            <p:cNvPr id="8" name="object 35">
              <a:extLst>
                <a:ext uri="{FF2B5EF4-FFF2-40B4-BE49-F238E27FC236}">
                  <a16:creationId xmlns:a16="http://schemas.microsoft.com/office/drawing/2014/main" id="{992C60B3-E881-DE22-EBC0-8BA78302326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798" y="987387"/>
              <a:ext cx="1532458" cy="939800"/>
            </a:xfrm>
            <a:prstGeom prst="rect">
              <a:avLst/>
            </a:prstGeom>
          </p:spPr>
        </p:pic>
        <p:sp>
          <p:nvSpPr>
            <p:cNvPr id="9" name="object 36">
              <a:extLst>
                <a:ext uri="{FF2B5EF4-FFF2-40B4-BE49-F238E27FC236}">
                  <a16:creationId xmlns:a16="http://schemas.microsoft.com/office/drawing/2014/main" id="{CDEB6C0F-B718-ECE9-D24D-AC851434FBFF}"/>
                </a:ext>
              </a:extLst>
            </p:cNvPr>
            <p:cNvSpPr/>
            <p:nvPr/>
          </p:nvSpPr>
          <p:spPr>
            <a:xfrm>
              <a:off x="346798" y="98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43">
            <a:extLst>
              <a:ext uri="{FF2B5EF4-FFF2-40B4-BE49-F238E27FC236}">
                <a16:creationId xmlns:a16="http://schemas.microsoft.com/office/drawing/2014/main" id="{B1142F68-F743-8929-80BA-FE9491CB7481}"/>
              </a:ext>
            </a:extLst>
          </p:cNvPr>
          <p:cNvGrpSpPr/>
          <p:nvPr/>
        </p:nvGrpSpPr>
        <p:grpSpPr>
          <a:xfrm>
            <a:off x="346798" y="4623842"/>
            <a:ext cx="1536700" cy="943610"/>
            <a:chOff x="344893" y="2616060"/>
            <a:chExt cx="1536700" cy="943610"/>
          </a:xfrm>
        </p:grpSpPr>
        <p:pic>
          <p:nvPicPr>
            <p:cNvPr id="11" name="object 44">
              <a:extLst>
                <a:ext uri="{FF2B5EF4-FFF2-40B4-BE49-F238E27FC236}">
                  <a16:creationId xmlns:a16="http://schemas.microsoft.com/office/drawing/2014/main" id="{571D1FCA-2019-19E5-BDD1-8063D4FD87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798" y="2617965"/>
              <a:ext cx="1532470" cy="939774"/>
            </a:xfrm>
            <a:prstGeom prst="rect">
              <a:avLst/>
            </a:prstGeom>
          </p:spPr>
        </p:pic>
        <p:sp>
          <p:nvSpPr>
            <p:cNvPr id="13" name="object 45">
              <a:extLst>
                <a:ext uri="{FF2B5EF4-FFF2-40B4-BE49-F238E27FC236}">
                  <a16:creationId xmlns:a16="http://schemas.microsoft.com/office/drawing/2014/main" id="{82A8B01C-61CB-0D17-278D-F42421AA94C9}"/>
                </a:ext>
              </a:extLst>
            </p:cNvPr>
            <p:cNvSpPr/>
            <p:nvPr/>
          </p:nvSpPr>
          <p:spPr>
            <a:xfrm>
              <a:off x="346798" y="2617965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9F035738-58A8-4D54-402B-FAC0FC41AC29}"/>
              </a:ext>
            </a:extLst>
          </p:cNvPr>
          <p:cNvSpPr txBox="1"/>
          <p:nvPr/>
        </p:nvSpPr>
        <p:spPr>
          <a:xfrm>
            <a:off x="468991" y="3546925"/>
            <a:ext cx="836294" cy="32444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LE-9814K</a:t>
            </a:r>
            <a:r>
              <a:rPr sz="900" spc="-3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231F20"/>
                </a:solidFill>
                <a:latin typeface="맑은 고딕"/>
                <a:cs typeface="맑은 고딕"/>
              </a:rPr>
              <a:t>(V606)</a:t>
            </a:r>
            <a:endParaRPr sz="8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800" spc="-5" dirty="0">
                <a:solidFill>
                  <a:srgbClr val="6D6E71"/>
                </a:solidFill>
                <a:latin typeface="맑은 고딕"/>
                <a:cs typeface="맑은 고딕"/>
              </a:rPr>
              <a:t>(Naurelle</a:t>
            </a:r>
            <a:r>
              <a:rPr sz="800" spc="-6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맑은 고딕"/>
                <a:cs typeface="맑은 고딕"/>
              </a:rPr>
              <a:t>Grey)</a:t>
            </a:r>
            <a:endParaRPr sz="800" dirty="0">
              <a:latin typeface="맑은 고딕"/>
              <a:cs typeface="맑은 고딕"/>
            </a:endParaRPr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4A27323B-15A0-EC45-CEE1-EE6F1CB4BC9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1177" y="3559536"/>
            <a:ext cx="468701" cy="468706"/>
          </a:xfrm>
          <a:prstGeom prst="rect">
            <a:avLst/>
          </a:prstGeom>
        </p:spPr>
      </p:pic>
      <p:grpSp>
        <p:nvGrpSpPr>
          <p:cNvPr id="21" name="object 37">
            <a:extLst>
              <a:ext uri="{FF2B5EF4-FFF2-40B4-BE49-F238E27FC236}">
                <a16:creationId xmlns:a16="http://schemas.microsoft.com/office/drawing/2014/main" id="{6C050769-372F-ABCF-5DFF-3899DCA57FB2}"/>
              </a:ext>
            </a:extLst>
          </p:cNvPr>
          <p:cNvGrpSpPr/>
          <p:nvPr/>
        </p:nvGrpSpPr>
        <p:grpSpPr>
          <a:xfrm>
            <a:off x="2422426" y="2444196"/>
            <a:ext cx="1536700" cy="943610"/>
            <a:chOff x="2074202" y="985469"/>
            <a:chExt cx="1536700" cy="943610"/>
          </a:xfrm>
        </p:grpSpPr>
        <p:pic>
          <p:nvPicPr>
            <p:cNvPr id="22" name="object 38">
              <a:extLst>
                <a:ext uri="{FF2B5EF4-FFF2-40B4-BE49-F238E27FC236}">
                  <a16:creationId xmlns:a16="http://schemas.microsoft.com/office/drawing/2014/main" id="{BF15FD41-E5D2-A9F6-91D5-FBCC9B11E54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6094" y="987387"/>
              <a:ext cx="1532470" cy="939800"/>
            </a:xfrm>
            <a:prstGeom prst="rect">
              <a:avLst/>
            </a:prstGeom>
          </p:spPr>
        </p:pic>
        <p:sp>
          <p:nvSpPr>
            <p:cNvPr id="23" name="object 39">
              <a:extLst>
                <a:ext uri="{FF2B5EF4-FFF2-40B4-BE49-F238E27FC236}">
                  <a16:creationId xmlns:a16="http://schemas.microsoft.com/office/drawing/2014/main" id="{107C9372-F00C-BB7B-D0C4-5BEE92711C42}"/>
                </a:ext>
              </a:extLst>
            </p:cNvPr>
            <p:cNvSpPr/>
            <p:nvPr/>
          </p:nvSpPr>
          <p:spPr>
            <a:xfrm>
              <a:off x="2076107" y="98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:a16="http://schemas.microsoft.com/office/drawing/2014/main" id="{6C44914F-86BA-BB13-ABE6-6863E3299ADD}"/>
              </a:ext>
            </a:extLst>
          </p:cNvPr>
          <p:cNvGrpSpPr/>
          <p:nvPr/>
        </p:nvGrpSpPr>
        <p:grpSpPr>
          <a:xfrm>
            <a:off x="4568456" y="2442291"/>
            <a:ext cx="1536700" cy="943610"/>
            <a:chOff x="3803510" y="985469"/>
            <a:chExt cx="1536700" cy="943610"/>
          </a:xfrm>
        </p:grpSpPr>
        <p:pic>
          <p:nvPicPr>
            <p:cNvPr id="27" name="object 41">
              <a:extLst>
                <a:ext uri="{FF2B5EF4-FFF2-40B4-BE49-F238E27FC236}">
                  <a16:creationId xmlns:a16="http://schemas.microsoft.com/office/drawing/2014/main" id="{A74CBD10-2259-2BB4-D34F-C53226750FD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4348" y="987387"/>
              <a:ext cx="1532458" cy="939800"/>
            </a:xfrm>
            <a:prstGeom prst="rect">
              <a:avLst/>
            </a:prstGeom>
          </p:spPr>
        </p:pic>
        <p:sp>
          <p:nvSpPr>
            <p:cNvPr id="29" name="object 42">
              <a:extLst>
                <a:ext uri="{FF2B5EF4-FFF2-40B4-BE49-F238E27FC236}">
                  <a16:creationId xmlns:a16="http://schemas.microsoft.com/office/drawing/2014/main" id="{C288DD74-1E82-05C6-9816-9B0C82313434}"/>
                </a:ext>
              </a:extLst>
            </p:cNvPr>
            <p:cNvSpPr/>
            <p:nvPr/>
          </p:nvSpPr>
          <p:spPr>
            <a:xfrm>
              <a:off x="3805415" y="98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10">
            <a:extLst>
              <a:ext uri="{FF2B5EF4-FFF2-40B4-BE49-F238E27FC236}">
                <a16:creationId xmlns:a16="http://schemas.microsoft.com/office/drawing/2014/main" id="{88D03D0E-1F2C-D54E-5524-03AC769F84EA}"/>
              </a:ext>
            </a:extLst>
          </p:cNvPr>
          <p:cNvGrpSpPr/>
          <p:nvPr/>
        </p:nvGrpSpPr>
        <p:grpSpPr>
          <a:xfrm>
            <a:off x="6916365" y="2451130"/>
            <a:ext cx="1532903" cy="1564754"/>
            <a:chOff x="5534710" y="987374"/>
            <a:chExt cx="1532903" cy="1564754"/>
          </a:xfrm>
        </p:grpSpPr>
        <p:pic>
          <p:nvPicPr>
            <p:cNvPr id="31" name="object 11">
              <a:extLst>
                <a:ext uri="{FF2B5EF4-FFF2-40B4-BE49-F238E27FC236}">
                  <a16:creationId xmlns:a16="http://schemas.microsoft.com/office/drawing/2014/main" id="{1C1DE3B8-BD2E-19C3-2E76-A66F57BBED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78202" y="2083420"/>
              <a:ext cx="468708" cy="468708"/>
            </a:xfrm>
            <a:prstGeom prst="rect">
              <a:avLst/>
            </a:prstGeom>
          </p:spPr>
        </p:pic>
        <p:pic>
          <p:nvPicPr>
            <p:cNvPr id="33" name="object 12">
              <a:extLst>
                <a:ext uri="{FF2B5EF4-FFF2-40B4-BE49-F238E27FC236}">
                  <a16:creationId xmlns:a16="http://schemas.microsoft.com/office/drawing/2014/main" id="{77A49AE7-123C-C1EE-360C-14D42658B14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4710" y="987387"/>
              <a:ext cx="1532470" cy="939800"/>
            </a:xfrm>
            <a:prstGeom prst="rect">
              <a:avLst/>
            </a:prstGeom>
          </p:spPr>
        </p:pic>
        <p:sp>
          <p:nvSpPr>
            <p:cNvPr id="34" name="object 13">
              <a:extLst>
                <a:ext uri="{FF2B5EF4-FFF2-40B4-BE49-F238E27FC236}">
                  <a16:creationId xmlns:a16="http://schemas.microsoft.com/office/drawing/2014/main" id="{70041BD6-6145-8ACE-AC14-CB36DFB457A8}"/>
                </a:ext>
              </a:extLst>
            </p:cNvPr>
            <p:cNvSpPr/>
            <p:nvPr/>
          </p:nvSpPr>
          <p:spPr>
            <a:xfrm>
              <a:off x="5534723" y="98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90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4">
            <a:extLst>
              <a:ext uri="{FF2B5EF4-FFF2-40B4-BE49-F238E27FC236}">
                <a16:creationId xmlns:a16="http://schemas.microsoft.com/office/drawing/2014/main" id="{828B9B16-75F0-7882-7ED6-21A1583D06D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68364" y="3561660"/>
            <a:ext cx="468708" cy="468708"/>
          </a:xfrm>
          <a:prstGeom prst="rect">
            <a:avLst/>
          </a:prstGeom>
        </p:spPr>
      </p:pic>
      <p:pic>
        <p:nvPicPr>
          <p:cNvPr id="36" name="object 7">
            <a:extLst>
              <a:ext uri="{FF2B5EF4-FFF2-40B4-BE49-F238E27FC236}">
                <a16:creationId xmlns:a16="http://schemas.microsoft.com/office/drawing/2014/main" id="{B5138F82-9021-6CB2-10AA-B54C4920192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87704" y="3550117"/>
            <a:ext cx="468701" cy="468706"/>
          </a:xfrm>
          <a:prstGeom prst="rect">
            <a:avLst/>
          </a:prstGeom>
        </p:spPr>
      </p:pic>
      <p:sp>
        <p:nvSpPr>
          <p:cNvPr id="37" name="object 21">
            <a:extLst>
              <a:ext uri="{FF2B5EF4-FFF2-40B4-BE49-F238E27FC236}">
                <a16:creationId xmlns:a16="http://schemas.microsoft.com/office/drawing/2014/main" id="{9D6E1D16-3F02-7AD5-D6D3-18113593B62D}"/>
              </a:ext>
            </a:extLst>
          </p:cNvPr>
          <p:cNvSpPr txBox="1"/>
          <p:nvPr/>
        </p:nvSpPr>
        <p:spPr>
          <a:xfrm>
            <a:off x="2472533" y="3545847"/>
            <a:ext cx="838200" cy="32444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LE-9803K</a:t>
            </a:r>
            <a:r>
              <a:rPr sz="900" spc="-3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231F20"/>
                </a:solidFill>
                <a:latin typeface="맑은 고딕"/>
                <a:cs typeface="맑은 고딕"/>
              </a:rPr>
              <a:t>(V309)</a:t>
            </a:r>
            <a:endParaRPr sz="800" dirty="0">
              <a:latin typeface="맑은 고딕"/>
              <a:cs typeface="맑은 고딕"/>
            </a:endParaRPr>
          </a:p>
          <a:p>
            <a:pPr marL="12700" marR="457200">
              <a:lnSpc>
                <a:spcPct val="100000"/>
              </a:lnSpc>
              <a:spcBef>
                <a:spcPts val="170"/>
              </a:spcBef>
            </a:pPr>
            <a:r>
              <a:rPr sz="800" dirty="0">
                <a:solidFill>
                  <a:srgbClr val="6D6E71"/>
                </a:solidFill>
                <a:latin typeface="맑은 고딕"/>
                <a:cs typeface="맑은 고딕"/>
              </a:rPr>
              <a:t>(Amara)</a:t>
            </a:r>
            <a:endParaRPr sz="800" dirty="0">
              <a:latin typeface="맑은 고딕"/>
              <a:cs typeface="맑은 고딕"/>
            </a:endParaRPr>
          </a:p>
        </p:txBody>
      </p:sp>
      <p:grpSp>
        <p:nvGrpSpPr>
          <p:cNvPr id="38" name="object 49">
            <a:extLst>
              <a:ext uri="{FF2B5EF4-FFF2-40B4-BE49-F238E27FC236}">
                <a16:creationId xmlns:a16="http://schemas.microsoft.com/office/drawing/2014/main" id="{E0B11E5B-A5DF-5C5F-F2E9-BF0D18D1E116}"/>
              </a:ext>
            </a:extLst>
          </p:cNvPr>
          <p:cNvGrpSpPr/>
          <p:nvPr/>
        </p:nvGrpSpPr>
        <p:grpSpPr>
          <a:xfrm>
            <a:off x="2472533" y="4609231"/>
            <a:ext cx="1536700" cy="943610"/>
            <a:chOff x="2074202" y="2616060"/>
            <a:chExt cx="1536700" cy="943610"/>
          </a:xfrm>
        </p:grpSpPr>
        <p:pic>
          <p:nvPicPr>
            <p:cNvPr id="39" name="object 50">
              <a:extLst>
                <a:ext uri="{FF2B5EF4-FFF2-40B4-BE49-F238E27FC236}">
                  <a16:creationId xmlns:a16="http://schemas.microsoft.com/office/drawing/2014/main" id="{DF29C813-B229-0490-32D1-45FE3503032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6094" y="2617965"/>
              <a:ext cx="1532470" cy="939774"/>
            </a:xfrm>
            <a:prstGeom prst="rect">
              <a:avLst/>
            </a:prstGeom>
          </p:spPr>
        </p:pic>
        <p:sp>
          <p:nvSpPr>
            <p:cNvPr id="40" name="object 51">
              <a:extLst>
                <a:ext uri="{FF2B5EF4-FFF2-40B4-BE49-F238E27FC236}">
                  <a16:creationId xmlns:a16="http://schemas.microsoft.com/office/drawing/2014/main" id="{943000FD-CF0A-7E82-E90E-6DC399A24403}"/>
                </a:ext>
              </a:extLst>
            </p:cNvPr>
            <p:cNvSpPr/>
            <p:nvPr/>
          </p:nvSpPr>
          <p:spPr>
            <a:xfrm>
              <a:off x="2076107" y="2617965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22">
            <a:extLst>
              <a:ext uri="{FF2B5EF4-FFF2-40B4-BE49-F238E27FC236}">
                <a16:creationId xmlns:a16="http://schemas.microsoft.com/office/drawing/2014/main" id="{883DD813-7B85-10AB-813B-50F64D7CAC63}"/>
              </a:ext>
            </a:extLst>
          </p:cNvPr>
          <p:cNvSpPr txBox="1"/>
          <p:nvPr/>
        </p:nvSpPr>
        <p:spPr>
          <a:xfrm>
            <a:off x="4679012" y="3540895"/>
            <a:ext cx="508000" cy="2988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LE-9215K</a:t>
            </a:r>
            <a:endParaRPr sz="8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6D6E71"/>
                </a:solidFill>
                <a:latin typeface="맑은 고딕"/>
                <a:cs typeface="맑은 고딕"/>
              </a:rPr>
              <a:t>(Carrara)</a:t>
            </a:r>
            <a:endParaRPr sz="800" dirty="0">
              <a:latin typeface="맑은 고딕"/>
              <a:cs typeface="맑은 고딕"/>
            </a:endParaRPr>
          </a:p>
        </p:txBody>
      </p:sp>
      <p:sp>
        <p:nvSpPr>
          <p:cNvPr id="42" name="object 23">
            <a:extLst>
              <a:ext uri="{FF2B5EF4-FFF2-40B4-BE49-F238E27FC236}">
                <a16:creationId xmlns:a16="http://schemas.microsoft.com/office/drawing/2014/main" id="{B766BBDE-1BB3-0C98-0EFD-5F00B55A7954}"/>
              </a:ext>
            </a:extLst>
          </p:cNvPr>
          <p:cNvSpPr txBox="1"/>
          <p:nvPr/>
        </p:nvSpPr>
        <p:spPr>
          <a:xfrm>
            <a:off x="6994280" y="3540801"/>
            <a:ext cx="838200" cy="2988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LE-9688K</a:t>
            </a:r>
            <a:r>
              <a:rPr sz="900" spc="-40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231F20"/>
                </a:solidFill>
                <a:latin typeface="맑은 고딕"/>
                <a:cs typeface="맑은 고딕"/>
              </a:rPr>
              <a:t>(V312)</a:t>
            </a:r>
            <a:endParaRPr sz="8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6D6E71"/>
                </a:solidFill>
                <a:latin typeface="맑은 고딕"/>
                <a:cs typeface="맑은 고딕"/>
              </a:rPr>
              <a:t>(Victoriano)</a:t>
            </a:r>
            <a:endParaRPr sz="800" dirty="0">
              <a:latin typeface="맑은 고딕"/>
              <a:cs typeface="맑은 고딕"/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15603FB5-06F2-EF8D-77BE-E28D689CF057}"/>
              </a:ext>
            </a:extLst>
          </p:cNvPr>
          <p:cNvSpPr txBox="1"/>
          <p:nvPr/>
        </p:nvSpPr>
        <p:spPr>
          <a:xfrm>
            <a:off x="446283" y="5718246"/>
            <a:ext cx="668655" cy="2988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LE-9629K</a:t>
            </a:r>
            <a:endParaRPr sz="8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6D6E71"/>
                </a:solidFill>
                <a:latin typeface="맑은 고딕"/>
                <a:cs typeface="맑은 고딕"/>
              </a:rPr>
              <a:t>(White</a:t>
            </a:r>
            <a:r>
              <a:rPr sz="800" spc="-6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6D6E71"/>
                </a:solidFill>
                <a:latin typeface="맑은 고딕"/>
                <a:cs typeface="맑은 고딕"/>
              </a:rPr>
              <a:t>Castle)</a:t>
            </a:r>
            <a:endParaRPr sz="800" dirty="0">
              <a:latin typeface="맑은 고딕"/>
              <a:cs typeface="맑은 고딕"/>
            </a:endParaRPr>
          </a:p>
        </p:txBody>
      </p:sp>
      <p:pic>
        <p:nvPicPr>
          <p:cNvPr id="45" name="object 8">
            <a:extLst>
              <a:ext uri="{FF2B5EF4-FFF2-40B4-BE49-F238E27FC236}">
                <a16:creationId xmlns:a16="http://schemas.microsoft.com/office/drawing/2014/main" id="{AB80595A-E6EA-630E-28DF-93FCF0F9259F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60458" y="5718246"/>
            <a:ext cx="468701" cy="468697"/>
          </a:xfrm>
          <a:prstGeom prst="rect">
            <a:avLst/>
          </a:prstGeom>
        </p:spPr>
      </p:pic>
      <p:sp>
        <p:nvSpPr>
          <p:cNvPr id="46" name="object 25">
            <a:extLst>
              <a:ext uri="{FF2B5EF4-FFF2-40B4-BE49-F238E27FC236}">
                <a16:creationId xmlns:a16="http://schemas.microsoft.com/office/drawing/2014/main" id="{93BD131F-1D16-6B0C-B07C-A6A36262E4B4}"/>
              </a:ext>
            </a:extLst>
          </p:cNvPr>
          <p:cNvSpPr txBox="1"/>
          <p:nvPr/>
        </p:nvSpPr>
        <p:spPr>
          <a:xfrm>
            <a:off x="2525708" y="5683292"/>
            <a:ext cx="723900" cy="2988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LE-9157K</a:t>
            </a:r>
            <a:endParaRPr sz="8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6D6E71"/>
                </a:solidFill>
                <a:latin typeface="맑은 고딕"/>
                <a:cs typeface="맑은 고딕"/>
              </a:rPr>
              <a:t>(Black Shadow)</a:t>
            </a:r>
            <a:endParaRPr sz="800" dirty="0">
              <a:latin typeface="맑은 고딕"/>
              <a:cs typeface="맑은 고딕"/>
            </a:endParaRPr>
          </a:p>
        </p:txBody>
      </p:sp>
      <p:pic>
        <p:nvPicPr>
          <p:cNvPr id="47" name="object 6">
            <a:extLst>
              <a:ext uri="{FF2B5EF4-FFF2-40B4-BE49-F238E27FC236}">
                <a16:creationId xmlns:a16="http://schemas.microsoft.com/office/drawing/2014/main" id="{97E64919-34D5-F517-3467-E8AE35704A2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58485" y="5702304"/>
            <a:ext cx="468704" cy="4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>
            <a:extLst>
              <a:ext uri="{FF2B5EF4-FFF2-40B4-BE49-F238E27FC236}">
                <a16:creationId xmlns:a16="http://schemas.microsoft.com/office/drawing/2014/main" id="{87E83C3B-51AD-40CA-8C03-F56A3CE5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409736" y="606013"/>
            <a:ext cx="1680420" cy="54070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A23EB11-069D-44EC-A9D7-0CEBB74DEF1B}"/>
              </a:ext>
            </a:extLst>
          </p:cNvPr>
          <p:cNvSpPr txBox="1"/>
          <p:nvPr/>
        </p:nvSpPr>
        <p:spPr>
          <a:xfrm>
            <a:off x="373495" y="1075889"/>
            <a:ext cx="24897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Enlarge Image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12913032-9D08-5095-75C3-FBB8EF121B92}"/>
              </a:ext>
            </a:extLst>
          </p:cNvPr>
          <p:cNvSpPr txBox="1"/>
          <p:nvPr/>
        </p:nvSpPr>
        <p:spPr>
          <a:xfrm>
            <a:off x="2422426" y="892239"/>
            <a:ext cx="8274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 err="1">
                <a:solidFill>
                  <a:srgbClr val="FFFFFF"/>
                </a:solidFill>
                <a:latin typeface="맑은 고딕"/>
                <a:cs typeface="맑은 고딕"/>
              </a:rPr>
              <a:t>엔지어</a:t>
            </a:r>
            <a:r>
              <a:rPr sz="1000" b="1" dirty="0" err="1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9754E072-2021-B151-4D6D-1BEC45EC8AE7}"/>
              </a:ext>
            </a:extLst>
          </p:cNvPr>
          <p:cNvSpPr txBox="1"/>
          <p:nvPr/>
        </p:nvSpPr>
        <p:spPr>
          <a:xfrm>
            <a:off x="533053" y="312259"/>
            <a:ext cx="827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엔지니어</a:t>
            </a:r>
            <a:r>
              <a:rPr sz="1000" b="1" dirty="0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2" name="object 67">
            <a:extLst>
              <a:ext uri="{FF2B5EF4-FFF2-40B4-BE49-F238E27FC236}">
                <a16:creationId xmlns:a16="http://schemas.microsoft.com/office/drawing/2014/main" id="{F5EE86FB-ECE9-50CE-A037-29ABBF3068CF}"/>
              </a:ext>
            </a:extLst>
          </p:cNvPr>
          <p:cNvSpPr txBox="1"/>
          <p:nvPr/>
        </p:nvSpPr>
        <p:spPr>
          <a:xfrm>
            <a:off x="439316" y="1662626"/>
            <a:ext cx="11110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Premium</a:t>
            </a:r>
            <a:r>
              <a:rPr sz="1000" b="1" spc="-60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1400" b="1" dirty="0">
                <a:solidFill>
                  <a:srgbClr val="231F20"/>
                </a:solidFill>
                <a:latin typeface="맑은 고딕"/>
                <a:cs typeface="맑은 고딕"/>
              </a:rPr>
              <a:t>Ⅱ</a:t>
            </a:r>
            <a:endParaRPr sz="1000" dirty="0">
              <a:latin typeface="맑은 고딕"/>
              <a:cs typeface="맑은 고딕"/>
            </a:endParaRPr>
          </a:p>
        </p:txBody>
      </p:sp>
      <p:grpSp>
        <p:nvGrpSpPr>
          <p:cNvPr id="7" name="object 55">
            <a:extLst>
              <a:ext uri="{FF2B5EF4-FFF2-40B4-BE49-F238E27FC236}">
                <a16:creationId xmlns:a16="http://schemas.microsoft.com/office/drawing/2014/main" id="{B96141D9-0559-A042-8871-EF8D9348F0ED}"/>
              </a:ext>
            </a:extLst>
          </p:cNvPr>
          <p:cNvGrpSpPr/>
          <p:nvPr/>
        </p:nvGrpSpPr>
        <p:grpSpPr>
          <a:xfrm>
            <a:off x="439316" y="2413767"/>
            <a:ext cx="1536700" cy="1451610"/>
            <a:chOff x="344893" y="4795469"/>
            <a:chExt cx="1536700" cy="1451610"/>
          </a:xfrm>
        </p:grpSpPr>
        <p:pic>
          <p:nvPicPr>
            <p:cNvPr id="12" name="object 56">
              <a:extLst>
                <a:ext uri="{FF2B5EF4-FFF2-40B4-BE49-F238E27FC236}">
                  <a16:creationId xmlns:a16="http://schemas.microsoft.com/office/drawing/2014/main" id="{B5A1E0C1-637B-8B07-2849-58CCADD8481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1042" y="5778104"/>
              <a:ext cx="468708" cy="468708"/>
            </a:xfrm>
            <a:prstGeom prst="rect">
              <a:avLst/>
            </a:prstGeom>
          </p:spPr>
        </p:pic>
        <p:pic>
          <p:nvPicPr>
            <p:cNvPr id="14" name="object 57">
              <a:extLst>
                <a:ext uri="{FF2B5EF4-FFF2-40B4-BE49-F238E27FC236}">
                  <a16:creationId xmlns:a16="http://schemas.microsoft.com/office/drawing/2014/main" id="{A9DF1B57-665B-F7E4-7BF0-5B45A383662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794" y="4797379"/>
              <a:ext cx="1532452" cy="939802"/>
            </a:xfrm>
            <a:prstGeom prst="rect">
              <a:avLst/>
            </a:prstGeom>
          </p:spPr>
        </p:pic>
        <p:sp>
          <p:nvSpPr>
            <p:cNvPr id="15" name="object 58">
              <a:extLst>
                <a:ext uri="{FF2B5EF4-FFF2-40B4-BE49-F238E27FC236}">
                  <a16:creationId xmlns:a16="http://schemas.microsoft.com/office/drawing/2014/main" id="{79A39CB3-6C6B-8997-3136-361709495DF8}"/>
                </a:ext>
              </a:extLst>
            </p:cNvPr>
            <p:cNvSpPr/>
            <p:nvPr/>
          </p:nvSpPr>
          <p:spPr>
            <a:xfrm>
              <a:off x="346798" y="479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63">
            <a:extLst>
              <a:ext uri="{FF2B5EF4-FFF2-40B4-BE49-F238E27FC236}">
                <a16:creationId xmlns:a16="http://schemas.microsoft.com/office/drawing/2014/main" id="{192B9759-B9B0-E105-1840-94673BDB3F02}"/>
              </a:ext>
            </a:extLst>
          </p:cNvPr>
          <p:cNvGrpSpPr/>
          <p:nvPr/>
        </p:nvGrpSpPr>
        <p:grpSpPr>
          <a:xfrm>
            <a:off x="3437197" y="2411707"/>
            <a:ext cx="1590877" cy="1475985"/>
            <a:chOff x="2076102" y="4797374"/>
            <a:chExt cx="1532895" cy="1475985"/>
          </a:xfrm>
        </p:grpSpPr>
        <p:pic>
          <p:nvPicPr>
            <p:cNvPr id="17" name="object 64">
              <a:extLst>
                <a:ext uri="{FF2B5EF4-FFF2-40B4-BE49-F238E27FC236}">
                  <a16:creationId xmlns:a16="http://schemas.microsoft.com/office/drawing/2014/main" id="{A1503004-E6AE-7043-8E61-FACC4DE6EED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5819" y="5804651"/>
              <a:ext cx="468708" cy="468708"/>
            </a:xfrm>
            <a:prstGeom prst="rect">
              <a:avLst/>
            </a:prstGeom>
          </p:spPr>
        </p:pic>
        <p:pic>
          <p:nvPicPr>
            <p:cNvPr id="20" name="object 65">
              <a:extLst>
                <a:ext uri="{FF2B5EF4-FFF2-40B4-BE49-F238E27FC236}">
                  <a16:creationId xmlns:a16="http://schemas.microsoft.com/office/drawing/2014/main" id="{B585E414-DF80-7A71-A5E0-1A09766E19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6102" y="4797379"/>
              <a:ext cx="1532462" cy="939794"/>
            </a:xfrm>
            <a:prstGeom prst="rect">
              <a:avLst/>
            </a:prstGeom>
          </p:spPr>
        </p:pic>
        <p:sp>
          <p:nvSpPr>
            <p:cNvPr id="24" name="object 66">
              <a:extLst>
                <a:ext uri="{FF2B5EF4-FFF2-40B4-BE49-F238E27FC236}">
                  <a16:creationId xmlns:a16="http://schemas.microsoft.com/office/drawing/2014/main" id="{E19189C6-AB36-5E47-F5AA-FFDBC417CF4D}"/>
                </a:ext>
              </a:extLst>
            </p:cNvPr>
            <p:cNvSpPr/>
            <p:nvPr/>
          </p:nvSpPr>
          <p:spPr>
            <a:xfrm>
              <a:off x="2076107" y="479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59">
            <a:extLst>
              <a:ext uri="{FF2B5EF4-FFF2-40B4-BE49-F238E27FC236}">
                <a16:creationId xmlns:a16="http://schemas.microsoft.com/office/drawing/2014/main" id="{C138D47F-A9E6-D469-0CEC-0A9436D6942C}"/>
              </a:ext>
            </a:extLst>
          </p:cNvPr>
          <p:cNvGrpSpPr/>
          <p:nvPr/>
        </p:nvGrpSpPr>
        <p:grpSpPr>
          <a:xfrm>
            <a:off x="6613543" y="2420888"/>
            <a:ext cx="1536700" cy="1451610"/>
            <a:chOff x="3803290" y="4795469"/>
            <a:chExt cx="1536700" cy="1451610"/>
          </a:xfrm>
        </p:grpSpPr>
        <p:pic>
          <p:nvPicPr>
            <p:cNvPr id="28" name="object 60">
              <a:extLst>
                <a:ext uri="{FF2B5EF4-FFF2-40B4-BE49-F238E27FC236}">
                  <a16:creationId xmlns:a16="http://schemas.microsoft.com/office/drawing/2014/main" id="{9CB064EC-5B82-F24D-06A7-BD2C12F8682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6008" y="5778106"/>
              <a:ext cx="468701" cy="468706"/>
            </a:xfrm>
            <a:prstGeom prst="rect">
              <a:avLst/>
            </a:prstGeom>
          </p:spPr>
        </p:pic>
        <p:pic>
          <p:nvPicPr>
            <p:cNvPr id="32" name="object 61">
              <a:extLst>
                <a:ext uri="{FF2B5EF4-FFF2-40B4-BE49-F238E27FC236}">
                  <a16:creationId xmlns:a16="http://schemas.microsoft.com/office/drawing/2014/main" id="{07DCDE12-A742-54ED-F1B7-D95012423B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03290" y="4797379"/>
              <a:ext cx="1534582" cy="939794"/>
            </a:xfrm>
            <a:prstGeom prst="rect">
              <a:avLst/>
            </a:prstGeom>
          </p:spPr>
        </p:pic>
        <p:sp>
          <p:nvSpPr>
            <p:cNvPr id="43" name="object 62">
              <a:extLst>
                <a:ext uri="{FF2B5EF4-FFF2-40B4-BE49-F238E27FC236}">
                  <a16:creationId xmlns:a16="http://schemas.microsoft.com/office/drawing/2014/main" id="{9F233890-B0A2-77E1-7D31-2AA05AA8C8A5}"/>
                </a:ext>
              </a:extLst>
            </p:cNvPr>
            <p:cNvSpPr/>
            <p:nvPr/>
          </p:nvSpPr>
          <p:spPr>
            <a:xfrm>
              <a:off x="3805415" y="479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68">
            <a:extLst>
              <a:ext uri="{FF2B5EF4-FFF2-40B4-BE49-F238E27FC236}">
                <a16:creationId xmlns:a16="http://schemas.microsoft.com/office/drawing/2014/main" id="{4D9D471E-BD7C-93E6-3858-F7CE22514DFA}"/>
              </a:ext>
            </a:extLst>
          </p:cNvPr>
          <p:cNvSpPr txBox="1"/>
          <p:nvPr/>
        </p:nvSpPr>
        <p:spPr>
          <a:xfrm>
            <a:off x="492534" y="3419476"/>
            <a:ext cx="767098" cy="33983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LE-9857K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spc="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endParaRPr lang="en-US" sz="900" spc="5" dirty="0">
              <a:solidFill>
                <a:srgbClr val="6D6E71"/>
              </a:solidFill>
              <a:latin typeface="맑은 고딕"/>
              <a:cs typeface="맑은 고딕"/>
            </a:endParaRPr>
          </a:p>
          <a:p>
            <a:pPr marL="12700" marR="5080">
              <a:lnSpc>
                <a:spcPct val="100000"/>
              </a:lnSpc>
              <a:spcBef>
                <a:spcPts val="170"/>
              </a:spcBef>
            </a:pP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(Amara </a:t>
            </a:r>
            <a:r>
              <a:rPr sz="900" spc="-5" dirty="0">
                <a:solidFill>
                  <a:srgbClr val="6D6E71"/>
                </a:solidFill>
                <a:latin typeface="맑은 고딕"/>
                <a:cs typeface="맑은 고딕"/>
              </a:rPr>
              <a:t>Black</a:t>
            </a:r>
            <a:r>
              <a:rPr sz="800" spc="-5" dirty="0">
                <a:solidFill>
                  <a:srgbClr val="6D6E71"/>
                </a:solidFill>
                <a:latin typeface="맑은 고딕"/>
                <a:cs typeface="맑은 고딕"/>
              </a:rPr>
              <a:t>)</a:t>
            </a:r>
            <a:endParaRPr sz="800" dirty="0">
              <a:latin typeface="맑은 고딕"/>
              <a:cs typeface="맑은 고딕"/>
            </a:endParaRPr>
          </a:p>
        </p:txBody>
      </p:sp>
      <p:sp>
        <p:nvSpPr>
          <p:cNvPr id="49" name="object 69">
            <a:extLst>
              <a:ext uri="{FF2B5EF4-FFF2-40B4-BE49-F238E27FC236}">
                <a16:creationId xmlns:a16="http://schemas.microsoft.com/office/drawing/2014/main" id="{3D7405C4-88BC-09FD-79C2-1BB805FC151E}"/>
              </a:ext>
            </a:extLst>
          </p:cNvPr>
          <p:cNvSpPr txBox="1"/>
          <p:nvPr/>
        </p:nvSpPr>
        <p:spPr>
          <a:xfrm>
            <a:off x="3437202" y="3439321"/>
            <a:ext cx="1099796" cy="31418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LE-9742K</a:t>
            </a:r>
            <a:endParaRPr sz="9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6D6E71"/>
                </a:solidFill>
                <a:latin typeface="맑은 고딕"/>
                <a:cs typeface="맑은 고딕"/>
              </a:rPr>
              <a:t>(Avenue</a:t>
            </a:r>
            <a:r>
              <a:rPr sz="900" spc="-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spc="-5" dirty="0">
                <a:solidFill>
                  <a:srgbClr val="6D6E71"/>
                </a:solidFill>
                <a:latin typeface="맑은 고딕"/>
                <a:cs typeface="맑은 고딕"/>
              </a:rPr>
              <a:t>White)</a:t>
            </a:r>
            <a:endParaRPr sz="900" dirty="0">
              <a:latin typeface="맑은 고딕"/>
              <a:cs typeface="맑은 고딕"/>
            </a:endParaRPr>
          </a:p>
        </p:txBody>
      </p:sp>
      <p:sp>
        <p:nvSpPr>
          <p:cNvPr id="50" name="object 70">
            <a:extLst>
              <a:ext uri="{FF2B5EF4-FFF2-40B4-BE49-F238E27FC236}">
                <a16:creationId xmlns:a16="http://schemas.microsoft.com/office/drawing/2014/main" id="{EEBC013D-58EF-D8AA-18E6-497A3F96C9B8}"/>
              </a:ext>
            </a:extLst>
          </p:cNvPr>
          <p:cNvSpPr txBox="1"/>
          <p:nvPr/>
        </p:nvSpPr>
        <p:spPr>
          <a:xfrm>
            <a:off x="6640589" y="3439321"/>
            <a:ext cx="506095" cy="31418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LE-9753K</a:t>
            </a:r>
            <a:endParaRPr sz="9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(Prado)</a:t>
            </a:r>
            <a:endParaRPr sz="900" dirty="0">
              <a:latin typeface="맑은 고딕"/>
              <a:cs typeface="맑은 고딕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2DB1EA7D-61C1-C567-7EAE-A6E90EBC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140" y="4509120"/>
            <a:ext cx="1548294" cy="93980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1CD72F6-C36C-0AD9-2C6B-772528B2CF81}"/>
              </a:ext>
            </a:extLst>
          </p:cNvPr>
          <p:cNvSpPr txBox="1"/>
          <p:nvPr/>
        </p:nvSpPr>
        <p:spPr>
          <a:xfrm>
            <a:off x="375400" y="5549231"/>
            <a:ext cx="1014244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lang="en-US" altLang="ko-KR" sz="900" dirty="0">
                <a:solidFill>
                  <a:srgbClr val="231F20"/>
                </a:solidFill>
                <a:latin typeface="맑은 고딕"/>
                <a:cs typeface="맑은 고딕"/>
              </a:rPr>
              <a:t>LE-V742</a:t>
            </a:r>
            <a:endParaRPr lang="en-US" altLang="ko-KR" sz="900" dirty="0">
              <a:latin typeface="맑은 고딕"/>
              <a:cs typeface="맑은 고딕"/>
            </a:endParaRPr>
          </a:p>
          <a:p>
            <a:pPr marL="12700" marR="5080">
              <a:lnSpc>
                <a:spcPct val="100000"/>
              </a:lnSpc>
              <a:spcBef>
                <a:spcPts val="170"/>
              </a:spcBef>
            </a:pPr>
            <a:r>
              <a:rPr lang="en-US" altLang="ko-KR" sz="900" dirty="0">
                <a:solidFill>
                  <a:srgbClr val="6D6E71"/>
                </a:solidFill>
                <a:latin typeface="맑은 고딕"/>
              </a:rPr>
              <a:t>(Nimbus)</a:t>
            </a:r>
            <a:endParaRPr lang="ko-KR" altLang="en-US" sz="900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60CDC04F-55B7-99EC-FF7D-96491E263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5225" y="4509120"/>
            <a:ext cx="1591450" cy="939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DA4A263-CA51-0491-8DC3-EE1205F08373}"/>
              </a:ext>
            </a:extLst>
          </p:cNvPr>
          <p:cNvSpPr txBox="1"/>
          <p:nvPr/>
        </p:nvSpPr>
        <p:spPr>
          <a:xfrm>
            <a:off x="3312129" y="5532723"/>
            <a:ext cx="1326550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lang="en-US" altLang="ko-KR" sz="900" dirty="0">
                <a:solidFill>
                  <a:srgbClr val="231F20"/>
                </a:solidFill>
                <a:latin typeface="맑은 고딕"/>
                <a:cs typeface="맑은 고딕"/>
              </a:rPr>
              <a:t>LE-V728</a:t>
            </a:r>
            <a:endParaRPr lang="en-US" altLang="ko-KR" sz="900" dirty="0">
              <a:latin typeface="맑은 고딕"/>
              <a:cs typeface="맑은 고딕"/>
            </a:endParaRPr>
          </a:p>
          <a:p>
            <a:pPr marL="12700" marR="5080">
              <a:spcBef>
                <a:spcPts val="170"/>
              </a:spcBef>
            </a:pPr>
            <a:r>
              <a:rPr lang="en-US" altLang="ko-KR" sz="900" spc="-10" dirty="0">
                <a:solidFill>
                  <a:srgbClr val="6D6E71"/>
                </a:solidFill>
                <a:latin typeface="맑은 고딕"/>
                <a:cs typeface="맑은 고딕"/>
              </a:rPr>
              <a:t>(</a:t>
            </a:r>
            <a:r>
              <a:rPr lang="en-US" altLang="ko-KR" sz="900" spc="-10" dirty="0" err="1">
                <a:solidFill>
                  <a:srgbClr val="6D6E71"/>
                </a:solidFill>
                <a:latin typeface="맑은 고딕"/>
                <a:cs typeface="맑은 고딕"/>
              </a:rPr>
              <a:t>Calacatta</a:t>
            </a:r>
            <a:r>
              <a:rPr lang="en-US" altLang="ko-KR" sz="900" spc="-1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lang="en-US" altLang="ko-KR" sz="900" spc="-10" dirty="0" err="1">
                <a:solidFill>
                  <a:srgbClr val="6D6E71"/>
                </a:solidFill>
                <a:latin typeface="맑은 고딕"/>
                <a:cs typeface="맑은 고딕"/>
              </a:rPr>
              <a:t>Belleza</a:t>
            </a:r>
            <a:r>
              <a:rPr lang="en-US" altLang="ko-KR" sz="900" spc="-5" dirty="0">
                <a:solidFill>
                  <a:srgbClr val="6D6E71"/>
                </a:solidFill>
                <a:latin typeface="맑은 고딕"/>
                <a:cs typeface="맑은 고딕"/>
              </a:rPr>
              <a:t>)</a:t>
            </a:r>
            <a:endParaRPr lang="en-US" altLang="ko-KR" sz="900" dirty="0">
              <a:latin typeface="맑은 고딕"/>
              <a:cs typeface="맑은 고딕"/>
            </a:endParaRPr>
          </a:p>
        </p:txBody>
      </p:sp>
      <p:pic>
        <p:nvPicPr>
          <p:cNvPr id="56" name="그림 55">
            <a:extLst>
              <a:ext uri="{FF2B5EF4-FFF2-40B4-BE49-F238E27FC236}">
                <a16:creationId xmlns:a16="http://schemas.microsoft.com/office/drawing/2014/main" id="{8B369082-2909-3623-61FC-BF9E7FC79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1445" y="4509114"/>
            <a:ext cx="1535015" cy="939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EC682F4-14FE-DA67-ED00-23335F7AAA3A}"/>
              </a:ext>
            </a:extLst>
          </p:cNvPr>
          <p:cNvSpPr txBox="1"/>
          <p:nvPr/>
        </p:nvSpPr>
        <p:spPr>
          <a:xfrm>
            <a:off x="6552378" y="5528895"/>
            <a:ext cx="1014244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lang="en-US" altLang="ko-KR" sz="900" dirty="0">
                <a:solidFill>
                  <a:srgbClr val="231F20"/>
                </a:solidFill>
                <a:latin typeface="맑은 고딕"/>
                <a:cs typeface="맑은 고딕"/>
              </a:rPr>
              <a:t>LE-V722</a:t>
            </a:r>
            <a:endParaRPr lang="en-US" altLang="ko-KR" sz="900" dirty="0">
              <a:latin typeface="맑은 고딕"/>
              <a:cs typeface="맑은 고딕"/>
            </a:endParaRPr>
          </a:p>
          <a:p>
            <a:pPr marL="12700" marR="5080">
              <a:lnSpc>
                <a:spcPct val="100000"/>
              </a:lnSpc>
              <a:spcBef>
                <a:spcPts val="170"/>
              </a:spcBef>
            </a:pPr>
            <a:r>
              <a:rPr lang="en-US" altLang="ko-KR" sz="900" dirty="0">
                <a:solidFill>
                  <a:srgbClr val="6D6E71"/>
                </a:solidFill>
                <a:latin typeface="맑은 고딕"/>
              </a:rPr>
              <a:t>(Sereno</a:t>
            </a:r>
            <a:r>
              <a:rPr lang="ko-KR" altLang="en-US" sz="900" dirty="0">
                <a:solidFill>
                  <a:srgbClr val="6D6E71"/>
                </a:solidFill>
                <a:latin typeface="맑은 고딕"/>
              </a:rPr>
              <a:t> </a:t>
            </a:r>
            <a:r>
              <a:rPr lang="en-US" altLang="ko-KR" sz="900" dirty="0">
                <a:solidFill>
                  <a:srgbClr val="6D6E71"/>
                </a:solidFill>
                <a:latin typeface="맑은 고딕"/>
              </a:rPr>
              <a:t>Gold)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1693936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>
            <a:extLst>
              <a:ext uri="{FF2B5EF4-FFF2-40B4-BE49-F238E27FC236}">
                <a16:creationId xmlns:a16="http://schemas.microsoft.com/office/drawing/2014/main" id="{87E83C3B-51AD-40CA-8C03-F56A3CE5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409736" y="606013"/>
            <a:ext cx="1680420" cy="54070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A23EB11-069D-44EC-A9D7-0CEBB74DEF1B}"/>
              </a:ext>
            </a:extLst>
          </p:cNvPr>
          <p:cNvSpPr txBox="1"/>
          <p:nvPr/>
        </p:nvSpPr>
        <p:spPr>
          <a:xfrm>
            <a:off x="373495" y="1075889"/>
            <a:ext cx="24897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Enlarge Image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12913032-9D08-5095-75C3-FBB8EF121B92}"/>
              </a:ext>
            </a:extLst>
          </p:cNvPr>
          <p:cNvSpPr txBox="1"/>
          <p:nvPr/>
        </p:nvSpPr>
        <p:spPr>
          <a:xfrm>
            <a:off x="2422426" y="892239"/>
            <a:ext cx="8274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 err="1">
                <a:solidFill>
                  <a:srgbClr val="FFFFFF"/>
                </a:solidFill>
                <a:latin typeface="맑은 고딕"/>
                <a:cs typeface="맑은 고딕"/>
              </a:rPr>
              <a:t>엔지어</a:t>
            </a:r>
            <a:r>
              <a:rPr sz="1000" b="1" dirty="0" err="1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9754E072-2021-B151-4D6D-1BEC45EC8AE7}"/>
              </a:ext>
            </a:extLst>
          </p:cNvPr>
          <p:cNvSpPr txBox="1"/>
          <p:nvPr/>
        </p:nvSpPr>
        <p:spPr>
          <a:xfrm>
            <a:off x="533053" y="312259"/>
            <a:ext cx="827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엔지니어</a:t>
            </a:r>
            <a:r>
              <a:rPr sz="1000" b="1" dirty="0">
                <a:solidFill>
                  <a:srgbClr val="FFFFFF"/>
                </a:solidFill>
                <a:latin typeface="맑은 고딕"/>
                <a:cs typeface="맑은 고딕"/>
              </a:rPr>
              <a:t>드</a:t>
            </a:r>
            <a:r>
              <a:rPr sz="1000" b="1" spc="-2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000" b="1" spc="-120" dirty="0">
                <a:solidFill>
                  <a:srgbClr val="FFFFFF"/>
                </a:solidFill>
                <a:latin typeface="맑은 고딕"/>
                <a:cs typeface="맑은 고딕"/>
              </a:rPr>
              <a:t>스톤</a:t>
            </a: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CD3FB482-ED99-6516-BC17-29BAD3916EFB}"/>
              </a:ext>
            </a:extLst>
          </p:cNvPr>
          <p:cNvSpPr txBox="1"/>
          <p:nvPr/>
        </p:nvSpPr>
        <p:spPr>
          <a:xfrm>
            <a:off x="441159" y="1636568"/>
            <a:ext cx="119695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LuxuriousⅠ</a:t>
            </a:r>
            <a:endParaRPr sz="1400" dirty="0">
              <a:latin typeface="맑은 고딕"/>
              <a:cs typeface="맑은 고딕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4354C4B6-E5EA-923E-31FF-3BD747B988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8669" y="3204589"/>
            <a:ext cx="468708" cy="468708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C1BCA4C7-4101-EFC9-A16B-4D22FF0F08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8684" y="3210939"/>
            <a:ext cx="468708" cy="468708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51D7A141-8D83-9222-791F-B365DAC1D1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5427" y="3210938"/>
            <a:ext cx="468701" cy="468706"/>
          </a:xfrm>
          <a:prstGeom prst="rect">
            <a:avLst/>
          </a:prstGeom>
        </p:spPr>
      </p:pic>
      <p:sp>
        <p:nvSpPr>
          <p:cNvPr id="10" name="object 20">
            <a:extLst>
              <a:ext uri="{FF2B5EF4-FFF2-40B4-BE49-F238E27FC236}">
                <a16:creationId xmlns:a16="http://schemas.microsoft.com/office/drawing/2014/main" id="{9B121D00-FA0A-2A5F-17ED-B5C853269A14}"/>
              </a:ext>
            </a:extLst>
          </p:cNvPr>
          <p:cNvSpPr txBox="1"/>
          <p:nvPr/>
        </p:nvSpPr>
        <p:spPr>
          <a:xfrm>
            <a:off x="2451328" y="4304117"/>
            <a:ext cx="6965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D7262D"/>
                </a:solidFill>
                <a:latin typeface="맑은 고딕"/>
                <a:cs typeface="맑은 고딕"/>
              </a:rPr>
              <a:t>DUPONT 전용</a:t>
            </a:r>
            <a:endParaRPr sz="800">
              <a:latin typeface="맑은 고딕"/>
              <a:cs typeface="맑은 고딕"/>
            </a:endParaRPr>
          </a:p>
        </p:txBody>
      </p:sp>
      <p:pic>
        <p:nvPicPr>
          <p:cNvPr id="11" name="object 26">
            <a:extLst>
              <a:ext uri="{FF2B5EF4-FFF2-40B4-BE49-F238E27FC236}">
                <a16:creationId xmlns:a16="http://schemas.microsoft.com/office/drawing/2014/main" id="{13619EBE-92DE-D98F-3E3B-38725F4405F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2099" y="2228311"/>
            <a:ext cx="1536268" cy="943609"/>
          </a:xfrm>
          <a:prstGeom prst="rect">
            <a:avLst/>
          </a:prstGeom>
        </p:spPr>
      </p:pic>
      <p:sp>
        <p:nvSpPr>
          <p:cNvPr id="13" name="object 27">
            <a:extLst>
              <a:ext uri="{FF2B5EF4-FFF2-40B4-BE49-F238E27FC236}">
                <a16:creationId xmlns:a16="http://schemas.microsoft.com/office/drawing/2014/main" id="{9B75F960-9612-20A9-FE2C-2EADA8263EB4}"/>
              </a:ext>
            </a:extLst>
          </p:cNvPr>
          <p:cNvSpPr txBox="1"/>
          <p:nvPr/>
        </p:nvSpPr>
        <p:spPr>
          <a:xfrm>
            <a:off x="329190" y="3264033"/>
            <a:ext cx="930441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LE-9621K</a:t>
            </a:r>
            <a:r>
              <a:rPr sz="900" spc="-3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231F20"/>
                </a:solidFill>
                <a:latin typeface="맑은 고딕"/>
                <a:cs typeface="맑은 고딕"/>
              </a:rPr>
              <a:t>(V608)</a:t>
            </a:r>
            <a:endParaRPr sz="9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6D6E71"/>
                </a:solidFill>
                <a:latin typeface="맑은 고딕"/>
                <a:cs typeface="맑은 고딕"/>
              </a:rPr>
              <a:t>(Slate</a:t>
            </a:r>
            <a:r>
              <a:rPr sz="900" spc="-4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Mist)</a:t>
            </a:r>
            <a:endParaRPr sz="900" dirty="0">
              <a:latin typeface="맑은 고딕"/>
              <a:cs typeface="맑은 고딕"/>
            </a:endParaRPr>
          </a:p>
        </p:txBody>
      </p:sp>
      <p:grpSp>
        <p:nvGrpSpPr>
          <p:cNvPr id="18" name="object 28">
            <a:extLst>
              <a:ext uri="{FF2B5EF4-FFF2-40B4-BE49-F238E27FC236}">
                <a16:creationId xmlns:a16="http://schemas.microsoft.com/office/drawing/2014/main" id="{1D881539-A5F6-78C3-039C-50D0ECFA9DA3}"/>
              </a:ext>
            </a:extLst>
          </p:cNvPr>
          <p:cNvGrpSpPr/>
          <p:nvPr/>
        </p:nvGrpSpPr>
        <p:grpSpPr>
          <a:xfrm>
            <a:off x="6792337" y="2228311"/>
            <a:ext cx="1537335" cy="943610"/>
            <a:chOff x="5528970" y="7002424"/>
            <a:chExt cx="1537335" cy="943610"/>
          </a:xfrm>
        </p:grpSpPr>
        <p:pic>
          <p:nvPicPr>
            <p:cNvPr id="19" name="object 29">
              <a:extLst>
                <a:ext uri="{FF2B5EF4-FFF2-40B4-BE49-F238E27FC236}">
                  <a16:creationId xmlns:a16="http://schemas.microsoft.com/office/drawing/2014/main" id="{64B57168-F0BE-5980-D25B-0EF3DB75D8A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9820" y="7002424"/>
              <a:ext cx="1536472" cy="943609"/>
            </a:xfrm>
            <a:prstGeom prst="rect">
              <a:avLst/>
            </a:prstGeom>
          </p:spPr>
        </p:pic>
        <p:sp>
          <p:nvSpPr>
            <p:cNvPr id="21" name="object 30">
              <a:extLst>
                <a:ext uri="{FF2B5EF4-FFF2-40B4-BE49-F238E27FC236}">
                  <a16:creationId xmlns:a16="http://schemas.microsoft.com/office/drawing/2014/main" id="{4384C499-D057-72AA-82C3-25B4C8C65B4C}"/>
                </a:ext>
              </a:extLst>
            </p:cNvPr>
            <p:cNvSpPr/>
            <p:nvPr/>
          </p:nvSpPr>
          <p:spPr>
            <a:xfrm>
              <a:off x="5530875" y="7004329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90" h="939800">
                  <a:moveTo>
                    <a:pt x="1532458" y="939799"/>
                  </a:moveTo>
                  <a:lnTo>
                    <a:pt x="0" y="939799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799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31">
            <a:extLst>
              <a:ext uri="{FF2B5EF4-FFF2-40B4-BE49-F238E27FC236}">
                <a16:creationId xmlns:a16="http://schemas.microsoft.com/office/drawing/2014/main" id="{5024DA4A-E7E2-C54E-8ADC-72749D00A21B}"/>
              </a:ext>
            </a:extLst>
          </p:cNvPr>
          <p:cNvSpPr txBox="1"/>
          <p:nvPr/>
        </p:nvSpPr>
        <p:spPr>
          <a:xfrm>
            <a:off x="2440471" y="3264080"/>
            <a:ext cx="930441" cy="29944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LE-9709K</a:t>
            </a:r>
            <a:r>
              <a:rPr sz="900" spc="-3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800" dirty="0">
                <a:solidFill>
                  <a:srgbClr val="231F20"/>
                </a:solidFill>
                <a:latin typeface="맑은 고딕"/>
                <a:cs typeface="맑은 고딕"/>
              </a:rPr>
              <a:t>(V703)</a:t>
            </a:r>
            <a:endParaRPr sz="9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6D6E71"/>
                </a:solidFill>
                <a:latin typeface="맑은 고딕"/>
                <a:cs typeface="맑은 고딕"/>
              </a:rPr>
              <a:t>(Petro</a:t>
            </a:r>
            <a:r>
              <a:rPr sz="900" spc="-5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Grigio)</a:t>
            </a:r>
            <a:endParaRPr sz="900" dirty="0">
              <a:latin typeface="맑은 고딕"/>
              <a:cs typeface="맑은 고딕"/>
            </a:endParaRPr>
          </a:p>
        </p:txBody>
      </p:sp>
      <p:sp>
        <p:nvSpPr>
          <p:cNvPr id="23" name="object 32">
            <a:extLst>
              <a:ext uri="{FF2B5EF4-FFF2-40B4-BE49-F238E27FC236}">
                <a16:creationId xmlns:a16="http://schemas.microsoft.com/office/drawing/2014/main" id="{05CE089F-03A3-F48A-4B83-DDE0EB0D5601}"/>
              </a:ext>
            </a:extLst>
          </p:cNvPr>
          <p:cNvSpPr txBox="1"/>
          <p:nvPr/>
        </p:nvSpPr>
        <p:spPr>
          <a:xfrm>
            <a:off x="4597230" y="3264080"/>
            <a:ext cx="694850" cy="31226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LE-9683K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spc="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endParaRPr lang="en-US" sz="900" spc="5" dirty="0">
              <a:solidFill>
                <a:srgbClr val="6D6E71"/>
              </a:solidFill>
              <a:latin typeface="맑은 고딕"/>
              <a:cs typeface="맑은 고딕"/>
            </a:endParaRPr>
          </a:p>
          <a:p>
            <a:pPr marL="12700" marR="85725">
              <a:lnSpc>
                <a:spcPct val="100000"/>
              </a:lnSpc>
              <a:spcBef>
                <a:spcPts val="70"/>
              </a:spcBef>
            </a:pP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(</a:t>
            </a:r>
            <a:r>
              <a:rPr sz="900" spc="-30" dirty="0">
                <a:solidFill>
                  <a:srgbClr val="6D6E71"/>
                </a:solidFill>
                <a:latin typeface="맑은 고딕"/>
                <a:cs typeface="맑은 고딕"/>
              </a:rPr>
              <a:t>P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almeri)</a:t>
            </a:r>
            <a:endParaRPr sz="900" dirty="0">
              <a:latin typeface="맑은 고딕"/>
              <a:cs typeface="맑은 고딕"/>
            </a:endParaRPr>
          </a:p>
        </p:txBody>
      </p:sp>
      <p:sp>
        <p:nvSpPr>
          <p:cNvPr id="25" name="object 33">
            <a:extLst>
              <a:ext uri="{FF2B5EF4-FFF2-40B4-BE49-F238E27FC236}">
                <a16:creationId xmlns:a16="http://schemas.microsoft.com/office/drawing/2014/main" id="{A93D8B92-0505-8431-03F9-A9B92471E108}"/>
              </a:ext>
            </a:extLst>
          </p:cNvPr>
          <p:cNvSpPr txBox="1"/>
          <p:nvPr/>
        </p:nvSpPr>
        <p:spPr>
          <a:xfrm>
            <a:off x="6780537" y="3264080"/>
            <a:ext cx="1038147" cy="31226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LE-9784K</a:t>
            </a:r>
            <a:endParaRPr lang="en-US" sz="900" dirty="0">
              <a:solidFill>
                <a:srgbClr val="6D6E71"/>
              </a:solidFill>
              <a:latin typeface="맑은 고딕"/>
              <a:cs typeface="맑은 고딕"/>
            </a:endParaRPr>
          </a:p>
          <a:p>
            <a:pPr marL="12700" marR="5080">
              <a:lnSpc>
                <a:spcPct val="100000"/>
              </a:lnSpc>
              <a:spcBef>
                <a:spcPts val="70"/>
              </a:spcBef>
            </a:pPr>
            <a:r>
              <a:rPr sz="900" spc="-27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(Calacatta Primo</a:t>
            </a:r>
            <a:r>
              <a:rPr sz="800" dirty="0">
                <a:solidFill>
                  <a:srgbClr val="6D6E71"/>
                </a:solidFill>
                <a:latin typeface="맑은 고딕"/>
                <a:cs typeface="맑은 고딕"/>
              </a:rPr>
              <a:t>)</a:t>
            </a:r>
            <a:endParaRPr sz="800" dirty="0">
              <a:latin typeface="맑은 고딕"/>
              <a:cs typeface="맑은 고딕"/>
            </a:endParaRPr>
          </a:p>
        </p:txBody>
      </p:sp>
      <p:grpSp>
        <p:nvGrpSpPr>
          <p:cNvPr id="27" name="object 46">
            <a:extLst>
              <a:ext uri="{FF2B5EF4-FFF2-40B4-BE49-F238E27FC236}">
                <a16:creationId xmlns:a16="http://schemas.microsoft.com/office/drawing/2014/main" id="{FE78A315-3DF2-D2D3-2E56-7D8F438CD05B}"/>
              </a:ext>
            </a:extLst>
          </p:cNvPr>
          <p:cNvGrpSpPr/>
          <p:nvPr/>
        </p:nvGrpSpPr>
        <p:grpSpPr>
          <a:xfrm>
            <a:off x="4609931" y="2228311"/>
            <a:ext cx="1537970" cy="943610"/>
            <a:chOff x="3800512" y="7002424"/>
            <a:chExt cx="1537970" cy="943610"/>
          </a:xfrm>
        </p:grpSpPr>
        <p:pic>
          <p:nvPicPr>
            <p:cNvPr id="29" name="object 47">
              <a:extLst>
                <a:ext uri="{FF2B5EF4-FFF2-40B4-BE49-F238E27FC236}">
                  <a16:creationId xmlns:a16="http://schemas.microsoft.com/office/drawing/2014/main" id="{77E9786F-A066-BA61-E72A-2CC5421F940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00512" y="7002424"/>
              <a:ext cx="1537360" cy="943609"/>
            </a:xfrm>
            <a:prstGeom prst="rect">
              <a:avLst/>
            </a:prstGeom>
          </p:spPr>
        </p:pic>
        <p:sp>
          <p:nvSpPr>
            <p:cNvPr id="30" name="object 48">
              <a:extLst>
                <a:ext uri="{FF2B5EF4-FFF2-40B4-BE49-F238E27FC236}">
                  <a16:creationId xmlns:a16="http://schemas.microsoft.com/office/drawing/2014/main" id="{117AA9E9-4C8C-8474-A0DB-3AF5518DCC61}"/>
                </a:ext>
              </a:extLst>
            </p:cNvPr>
            <p:cNvSpPr/>
            <p:nvPr/>
          </p:nvSpPr>
          <p:spPr>
            <a:xfrm>
              <a:off x="3802621" y="7004329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799"/>
                  </a:moveTo>
                  <a:lnTo>
                    <a:pt x="0" y="939799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799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52">
            <a:extLst>
              <a:ext uri="{FF2B5EF4-FFF2-40B4-BE49-F238E27FC236}">
                <a16:creationId xmlns:a16="http://schemas.microsoft.com/office/drawing/2014/main" id="{C76EC7F3-E4F6-26FC-DAE3-79E5F3FDA20A}"/>
              </a:ext>
            </a:extLst>
          </p:cNvPr>
          <p:cNvGrpSpPr/>
          <p:nvPr/>
        </p:nvGrpSpPr>
        <p:grpSpPr>
          <a:xfrm>
            <a:off x="2453377" y="2228311"/>
            <a:ext cx="1536700" cy="943610"/>
            <a:chOff x="2071408" y="7002424"/>
            <a:chExt cx="1536700" cy="943610"/>
          </a:xfrm>
        </p:grpSpPr>
        <p:pic>
          <p:nvPicPr>
            <p:cNvPr id="33" name="object 53">
              <a:extLst>
                <a:ext uri="{FF2B5EF4-FFF2-40B4-BE49-F238E27FC236}">
                  <a16:creationId xmlns:a16="http://schemas.microsoft.com/office/drawing/2014/main" id="{A345556D-6DC9-8676-BCA0-A2C8E239C32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73313" y="7004329"/>
              <a:ext cx="1532470" cy="939800"/>
            </a:xfrm>
            <a:prstGeom prst="rect">
              <a:avLst/>
            </a:prstGeom>
          </p:spPr>
        </p:pic>
        <p:sp>
          <p:nvSpPr>
            <p:cNvPr id="34" name="object 54">
              <a:extLst>
                <a:ext uri="{FF2B5EF4-FFF2-40B4-BE49-F238E27FC236}">
                  <a16:creationId xmlns:a16="http://schemas.microsoft.com/office/drawing/2014/main" id="{B66F8376-3221-F814-52CD-CB4148B9DF17}"/>
                </a:ext>
              </a:extLst>
            </p:cNvPr>
            <p:cNvSpPr/>
            <p:nvPr/>
          </p:nvSpPr>
          <p:spPr>
            <a:xfrm>
              <a:off x="2073313" y="7004329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799"/>
                  </a:moveTo>
                  <a:lnTo>
                    <a:pt x="0" y="939799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799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71">
            <a:extLst>
              <a:ext uri="{FF2B5EF4-FFF2-40B4-BE49-F238E27FC236}">
                <a16:creationId xmlns:a16="http://schemas.microsoft.com/office/drawing/2014/main" id="{B17F5090-349F-093E-D408-E679F7E6E765}"/>
              </a:ext>
            </a:extLst>
          </p:cNvPr>
          <p:cNvGrpSpPr/>
          <p:nvPr/>
        </p:nvGrpSpPr>
        <p:grpSpPr>
          <a:xfrm>
            <a:off x="2451052" y="4485532"/>
            <a:ext cx="1536268" cy="1499247"/>
            <a:chOff x="2063127" y="8838819"/>
            <a:chExt cx="1536268" cy="1499247"/>
          </a:xfrm>
        </p:grpSpPr>
        <p:pic>
          <p:nvPicPr>
            <p:cNvPr id="36" name="object 72">
              <a:extLst>
                <a:ext uri="{FF2B5EF4-FFF2-40B4-BE49-F238E27FC236}">
                  <a16:creationId xmlns:a16="http://schemas.microsoft.com/office/drawing/2014/main" id="{C1FA6120-ED60-D082-EF5E-839DFE86A96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02931" y="9869358"/>
              <a:ext cx="468708" cy="468708"/>
            </a:xfrm>
            <a:prstGeom prst="rect">
              <a:avLst/>
            </a:prstGeom>
          </p:spPr>
        </p:pic>
        <p:pic>
          <p:nvPicPr>
            <p:cNvPr id="37" name="object 73">
              <a:extLst>
                <a:ext uri="{FF2B5EF4-FFF2-40B4-BE49-F238E27FC236}">
                  <a16:creationId xmlns:a16="http://schemas.microsoft.com/office/drawing/2014/main" id="{7344278B-FEBB-4CAF-B9C4-5D93C2AC90D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63127" y="8838819"/>
              <a:ext cx="1536268" cy="943610"/>
            </a:xfrm>
            <a:prstGeom prst="rect">
              <a:avLst/>
            </a:prstGeom>
          </p:spPr>
        </p:pic>
        <p:sp>
          <p:nvSpPr>
            <p:cNvPr id="38" name="object 74">
              <a:extLst>
                <a:ext uri="{FF2B5EF4-FFF2-40B4-BE49-F238E27FC236}">
                  <a16:creationId xmlns:a16="http://schemas.microsoft.com/office/drawing/2014/main" id="{5E82C63A-A2F0-8582-FC15-76256977A578}"/>
                </a:ext>
              </a:extLst>
            </p:cNvPr>
            <p:cNvSpPr/>
            <p:nvPr/>
          </p:nvSpPr>
          <p:spPr>
            <a:xfrm>
              <a:off x="2065032" y="884072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799"/>
                  </a:moveTo>
                  <a:lnTo>
                    <a:pt x="0" y="939799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799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75">
            <a:extLst>
              <a:ext uri="{FF2B5EF4-FFF2-40B4-BE49-F238E27FC236}">
                <a16:creationId xmlns:a16="http://schemas.microsoft.com/office/drawing/2014/main" id="{A3D2E1EC-4804-E106-E217-43793B7C96A4}"/>
              </a:ext>
            </a:extLst>
          </p:cNvPr>
          <p:cNvSpPr txBox="1"/>
          <p:nvPr/>
        </p:nvSpPr>
        <p:spPr>
          <a:xfrm>
            <a:off x="2438143" y="5516071"/>
            <a:ext cx="1040525" cy="31418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LE-9712K</a:t>
            </a:r>
            <a:endParaRPr sz="9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6D6E71"/>
                </a:solidFill>
                <a:latin typeface="맑은 고딕"/>
                <a:cs typeface="맑은 고딕"/>
              </a:rPr>
              <a:t>(Versilia</a:t>
            </a:r>
            <a:r>
              <a:rPr sz="900" spc="-4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dirty="0">
                <a:solidFill>
                  <a:srgbClr val="6D6E71"/>
                </a:solidFill>
                <a:latin typeface="맑은 고딕"/>
                <a:cs typeface="맑은 고딕"/>
              </a:rPr>
              <a:t>Grigio)</a:t>
            </a:r>
            <a:endParaRPr sz="900" dirty="0">
              <a:latin typeface="맑은 고딕"/>
              <a:cs typeface="맑은 고딕"/>
            </a:endParaRPr>
          </a:p>
        </p:txBody>
      </p:sp>
      <p:pic>
        <p:nvPicPr>
          <p:cNvPr id="40" name="object 76">
            <a:extLst>
              <a:ext uri="{FF2B5EF4-FFF2-40B4-BE49-F238E27FC236}">
                <a16:creationId xmlns:a16="http://schemas.microsoft.com/office/drawing/2014/main" id="{BDD04308-8126-B023-A752-81AAA372970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60328" y="3222231"/>
            <a:ext cx="458116" cy="458116"/>
          </a:xfrm>
          <a:prstGeom prst="rect">
            <a:avLst/>
          </a:prstGeom>
        </p:spPr>
      </p:pic>
      <p:grpSp>
        <p:nvGrpSpPr>
          <p:cNvPr id="41" name="object 77">
            <a:extLst>
              <a:ext uri="{FF2B5EF4-FFF2-40B4-BE49-F238E27FC236}">
                <a16:creationId xmlns:a16="http://schemas.microsoft.com/office/drawing/2014/main" id="{C212D60B-130F-C210-1B27-ECD5955B1116}"/>
              </a:ext>
            </a:extLst>
          </p:cNvPr>
          <p:cNvGrpSpPr/>
          <p:nvPr/>
        </p:nvGrpSpPr>
        <p:grpSpPr>
          <a:xfrm>
            <a:off x="343446" y="4496579"/>
            <a:ext cx="1532470" cy="1519886"/>
            <a:chOff x="343446" y="8840730"/>
            <a:chExt cx="1532470" cy="1519886"/>
          </a:xfrm>
        </p:grpSpPr>
        <p:pic>
          <p:nvPicPr>
            <p:cNvPr id="42" name="object 78">
              <a:extLst>
                <a:ext uri="{FF2B5EF4-FFF2-40B4-BE49-F238E27FC236}">
                  <a16:creationId xmlns:a16="http://schemas.microsoft.com/office/drawing/2014/main" id="{EC9365F1-4537-EEE9-610E-5F84C44F407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4030" y="9891908"/>
              <a:ext cx="468708" cy="468708"/>
            </a:xfrm>
            <a:prstGeom prst="rect">
              <a:avLst/>
            </a:prstGeom>
          </p:spPr>
        </p:pic>
        <p:pic>
          <p:nvPicPr>
            <p:cNvPr id="44" name="object 79">
              <a:extLst>
                <a:ext uri="{FF2B5EF4-FFF2-40B4-BE49-F238E27FC236}">
                  <a16:creationId xmlns:a16="http://schemas.microsoft.com/office/drawing/2014/main" id="{6CA5E5A1-3A81-A4A2-9DB4-131CAAF0C8A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3446" y="8840730"/>
              <a:ext cx="1532470" cy="939794"/>
            </a:xfrm>
            <a:prstGeom prst="rect">
              <a:avLst/>
            </a:prstGeom>
          </p:spPr>
        </p:pic>
      </p:grpSp>
      <p:sp>
        <p:nvSpPr>
          <p:cNvPr id="45" name="object 80">
            <a:extLst>
              <a:ext uri="{FF2B5EF4-FFF2-40B4-BE49-F238E27FC236}">
                <a16:creationId xmlns:a16="http://schemas.microsoft.com/office/drawing/2014/main" id="{A175561C-EBCB-18EA-6D7E-D0EE107ADC11}"/>
              </a:ext>
            </a:extLst>
          </p:cNvPr>
          <p:cNvSpPr txBox="1"/>
          <p:nvPr/>
        </p:nvSpPr>
        <p:spPr>
          <a:xfrm>
            <a:off x="342099" y="5478878"/>
            <a:ext cx="1144899" cy="31418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00" dirty="0">
                <a:solidFill>
                  <a:srgbClr val="231F20"/>
                </a:solidFill>
                <a:latin typeface="맑은 고딕"/>
                <a:cs typeface="맑은 고딕"/>
              </a:rPr>
              <a:t>LE-9742K</a:t>
            </a:r>
            <a:endParaRPr sz="800" dirty="0">
              <a:latin typeface="맑은 고딕"/>
              <a:cs typeface="맑은 고딕"/>
            </a:endParaRPr>
          </a:p>
          <a:p>
            <a:pPr marL="15875">
              <a:lnSpc>
                <a:spcPct val="100000"/>
              </a:lnSpc>
            </a:pPr>
            <a:r>
              <a:rPr sz="900" spc="-10" dirty="0">
                <a:solidFill>
                  <a:srgbClr val="6D6E71"/>
                </a:solidFill>
                <a:latin typeface="맑은 고딕"/>
                <a:cs typeface="맑은 고딕"/>
              </a:rPr>
              <a:t>(Avenue</a:t>
            </a:r>
            <a:r>
              <a:rPr sz="900" spc="-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900" spc="-5" dirty="0">
                <a:solidFill>
                  <a:srgbClr val="6D6E71"/>
                </a:solidFill>
                <a:latin typeface="맑은 고딕"/>
                <a:cs typeface="맑은 고딕"/>
              </a:rPr>
              <a:t>White)</a:t>
            </a:r>
            <a:endParaRPr sz="900" dirty="0">
              <a:latin typeface="맑은 고딕"/>
              <a:cs typeface="맑은 고딕"/>
            </a:endParaRPr>
          </a:p>
        </p:txBody>
      </p:sp>
      <p:sp>
        <p:nvSpPr>
          <p:cNvPr id="46" name="object 81">
            <a:extLst>
              <a:ext uri="{FF2B5EF4-FFF2-40B4-BE49-F238E27FC236}">
                <a16:creationId xmlns:a16="http://schemas.microsoft.com/office/drawing/2014/main" id="{65838A44-6092-55C3-41E2-0451601E1D53}"/>
              </a:ext>
            </a:extLst>
          </p:cNvPr>
          <p:cNvSpPr/>
          <p:nvPr/>
        </p:nvSpPr>
        <p:spPr>
          <a:xfrm>
            <a:off x="343446" y="4485532"/>
            <a:ext cx="1532890" cy="939800"/>
          </a:xfrm>
          <a:custGeom>
            <a:avLst/>
            <a:gdLst/>
            <a:ahLst/>
            <a:cxnLst/>
            <a:rect l="l" t="t" r="r" b="b"/>
            <a:pathLst>
              <a:path w="1532889" h="939800">
                <a:moveTo>
                  <a:pt x="1532458" y="939799"/>
                </a:moveTo>
                <a:lnTo>
                  <a:pt x="0" y="939799"/>
                </a:lnTo>
                <a:lnTo>
                  <a:pt x="0" y="0"/>
                </a:lnTo>
                <a:lnTo>
                  <a:pt x="1532458" y="0"/>
                </a:lnTo>
                <a:lnTo>
                  <a:pt x="1532458" y="939799"/>
                </a:lnTo>
                <a:close/>
              </a:path>
            </a:pathLst>
          </a:custGeom>
          <a:ln w="3810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69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33285" y="128469"/>
            <a:ext cx="16916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Company</a:t>
            </a:r>
          </a:p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Overview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5672320" y="1143000"/>
            <a:ext cx="3598813" cy="514089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Company:  SONGLIM CNF Inc.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CEO:  Jong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Hoon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,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Seon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Head Office: 25-18 Eco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Jungang-ro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,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Namdong-gu</a:t>
            </a:r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Incheon, South Korea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Production Plant</a:t>
            </a:r>
            <a:r>
              <a:rPr lang="ko-KR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: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357, Ganghwa Dong Ro,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Bulmyun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,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Incheon, South Korea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Plant</a:t>
            </a:r>
            <a:r>
              <a:rPr lang="ko-KR" altLang="en-US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Scale:  Factory Site 5,844㎡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Production Plant 2,500㎡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</a:t>
            </a:r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Products: Built-in kitchen cabinets and storage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 furniture for apartment complex. Built-in 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 furniture for hotel and hospital facilities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</a:t>
            </a: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Characteristics: From research and development to 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 production and quality control, we maintain 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 strict inspections to deliver the best 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  final products for our customers.</a:t>
            </a:r>
          </a:p>
          <a:p>
            <a:pPr marL="0" indent="0" latinLnBrk="0">
              <a:lnSpc>
                <a:spcPct val="150000"/>
              </a:lnSpc>
              <a:buFontTx/>
              <a:buNone/>
            </a:pP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맑은 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rPr>
              <a:t>       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0" y="2286000"/>
            <a:ext cx="5292090" cy="4572000"/>
            <a:chOff x="0" y="2286000"/>
            <a:chExt cx="5292090" cy="457200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0488" t="9221"/>
            <a:stretch/>
          </p:blipFill>
          <p:spPr>
            <a:xfrm rot="5400000">
              <a:off x="775335" y="1510665"/>
              <a:ext cx="2296795" cy="3846830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/>
            <a:srcRect t="33905" b="2615"/>
            <a:stretch>
              <a:fillRect/>
            </a:stretch>
          </p:blipFill>
          <p:spPr>
            <a:xfrm>
              <a:off x="3278505" y="2286000"/>
              <a:ext cx="663575" cy="226377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5" cstate="print"/>
            <a:srcRect t="14101" r="54666" b="59759"/>
            <a:stretch/>
          </p:blipFill>
          <p:spPr>
            <a:xfrm>
              <a:off x="3942715" y="2286000"/>
              <a:ext cx="1349375" cy="2263775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 cstate="print">
              <a:lum bright="1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rcRect t="12681"/>
            <a:stretch>
              <a:fillRect/>
            </a:stretch>
          </p:blipFill>
          <p:spPr>
            <a:xfrm>
              <a:off x="1141095" y="4424045"/>
              <a:ext cx="4150995" cy="242697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8" cstate="print"/>
            <a:srcRect t="55157" r="73392"/>
            <a:stretch/>
          </p:blipFill>
          <p:spPr>
            <a:xfrm>
              <a:off x="0" y="4424045"/>
              <a:ext cx="1141095" cy="2433955"/>
            </a:xfrm>
            <a:prstGeom prst="rect">
              <a:avLst/>
            </a:prstGeom>
          </p:spPr>
        </p:pic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9" cstate="print"/>
          <a:srcRect t="11544" b="3588"/>
          <a:stretch>
            <a:fillRect/>
          </a:stretch>
        </p:blipFill>
        <p:spPr>
          <a:xfrm>
            <a:off x="0" y="0"/>
            <a:ext cx="5292090" cy="2585085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5643880" y="1285875"/>
            <a:ext cx="3178810" cy="142875"/>
            <a:chOff x="5643880" y="1285875"/>
            <a:chExt cx="3178810" cy="142875"/>
          </a:xfrm>
        </p:grpSpPr>
        <p:sp>
          <p:nvSpPr>
            <p:cNvPr id="29" name="직사각형 28"/>
            <p:cNvSpPr/>
            <p:nvPr/>
          </p:nvSpPr>
          <p:spPr>
            <a:xfrm>
              <a:off x="5643880" y="1285875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0" name="직선 연결선 29"/>
            <p:cNvCxnSpPr/>
            <p:nvPr/>
          </p:nvCxnSpPr>
          <p:spPr>
            <a:xfrm rot="5400000" flipH="1" flipV="1">
              <a:off x="7233285" y="-160655"/>
              <a:ext cx="0" cy="317881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/>
          <p:cNvGrpSpPr/>
          <p:nvPr/>
        </p:nvGrpSpPr>
        <p:grpSpPr>
          <a:xfrm>
            <a:off x="5643880" y="1714500"/>
            <a:ext cx="3178810" cy="142875"/>
            <a:chOff x="5643880" y="1714500"/>
            <a:chExt cx="3178810" cy="142875"/>
          </a:xfrm>
        </p:grpSpPr>
        <p:sp>
          <p:nvSpPr>
            <p:cNvPr id="32" name="직사각형 31"/>
            <p:cNvSpPr/>
            <p:nvPr/>
          </p:nvSpPr>
          <p:spPr>
            <a:xfrm>
              <a:off x="5643880" y="1714500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3" name="직선 연결선 32"/>
            <p:cNvCxnSpPr/>
            <p:nvPr/>
          </p:nvCxnSpPr>
          <p:spPr>
            <a:xfrm rot="5400000" flipH="1" flipV="1">
              <a:off x="7233285" y="267970"/>
              <a:ext cx="0" cy="317881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/>
          <p:cNvGrpSpPr/>
          <p:nvPr/>
        </p:nvGrpSpPr>
        <p:grpSpPr>
          <a:xfrm>
            <a:off x="5643880" y="2177415"/>
            <a:ext cx="3178810" cy="142875"/>
            <a:chOff x="5643880" y="2177415"/>
            <a:chExt cx="3178810" cy="142875"/>
          </a:xfrm>
        </p:grpSpPr>
        <p:sp>
          <p:nvSpPr>
            <p:cNvPr id="35" name="직사각형 34"/>
            <p:cNvSpPr>
              <a:spLocks/>
            </p:cNvSpPr>
            <p:nvPr/>
          </p:nvSpPr>
          <p:spPr>
            <a:xfrm>
              <a:off x="5643880" y="2177415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36" name="직선 연결선 35"/>
            <p:cNvCxnSpPr/>
            <p:nvPr/>
          </p:nvCxnSpPr>
          <p:spPr>
            <a:xfrm rot="5400000" flipH="1" flipV="1">
              <a:off x="7233285" y="730885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/>
          <p:cNvGrpSpPr/>
          <p:nvPr/>
        </p:nvGrpSpPr>
        <p:grpSpPr>
          <a:xfrm>
            <a:off x="5643880" y="3088640"/>
            <a:ext cx="3178810" cy="142875"/>
            <a:chOff x="5643880" y="3088640"/>
            <a:chExt cx="3178810" cy="142875"/>
          </a:xfrm>
        </p:grpSpPr>
        <p:sp>
          <p:nvSpPr>
            <p:cNvPr id="38" name="직사각형 37"/>
            <p:cNvSpPr>
              <a:spLocks/>
            </p:cNvSpPr>
            <p:nvPr/>
          </p:nvSpPr>
          <p:spPr>
            <a:xfrm>
              <a:off x="5643880" y="3088640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39" name="직선 연결선 38"/>
            <p:cNvCxnSpPr/>
            <p:nvPr/>
          </p:nvCxnSpPr>
          <p:spPr>
            <a:xfrm rot="5400000" flipH="1" flipV="1">
              <a:off x="7233285" y="1642110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/>
          <p:cNvGrpSpPr/>
          <p:nvPr/>
        </p:nvGrpSpPr>
        <p:grpSpPr>
          <a:xfrm>
            <a:off x="5653029" y="4007478"/>
            <a:ext cx="3178810" cy="142875"/>
            <a:chOff x="5643880" y="4017645"/>
            <a:chExt cx="3178810" cy="142875"/>
          </a:xfrm>
        </p:grpSpPr>
        <p:sp>
          <p:nvSpPr>
            <p:cNvPr id="44" name="직사각형 43"/>
            <p:cNvSpPr>
              <a:spLocks/>
            </p:cNvSpPr>
            <p:nvPr/>
          </p:nvSpPr>
          <p:spPr>
            <a:xfrm>
              <a:off x="5643880" y="4017645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45" name="직선 연결선 44"/>
            <p:cNvCxnSpPr/>
            <p:nvPr/>
          </p:nvCxnSpPr>
          <p:spPr>
            <a:xfrm rot="5400000" flipH="1" flipV="1">
              <a:off x="7233285" y="2571115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5643880" y="4900923"/>
            <a:ext cx="3178810" cy="142875"/>
            <a:chOff x="5643880" y="4946650"/>
            <a:chExt cx="3178810" cy="142875"/>
          </a:xfrm>
        </p:grpSpPr>
        <p:sp>
          <p:nvSpPr>
            <p:cNvPr id="47" name="직사각형 46"/>
            <p:cNvSpPr>
              <a:spLocks/>
            </p:cNvSpPr>
            <p:nvPr/>
          </p:nvSpPr>
          <p:spPr>
            <a:xfrm>
              <a:off x="5643880" y="4946650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48" name="직선 연결선 47"/>
            <p:cNvCxnSpPr/>
            <p:nvPr/>
          </p:nvCxnSpPr>
          <p:spPr>
            <a:xfrm rot="5400000" flipH="1" flipV="1">
              <a:off x="7233285" y="3499485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그룹 51"/>
          <p:cNvGrpSpPr/>
          <p:nvPr/>
        </p:nvGrpSpPr>
        <p:grpSpPr>
          <a:xfrm>
            <a:off x="6516370" y="6093460"/>
            <a:ext cx="2196465" cy="451485"/>
            <a:chOff x="6516370" y="6093460"/>
            <a:chExt cx="2196465" cy="451485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16370" y="6093460"/>
              <a:ext cx="575945" cy="45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64070" y="6252845"/>
              <a:ext cx="1548130" cy="27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그룹 48"/>
          <p:cNvGrpSpPr/>
          <p:nvPr/>
        </p:nvGrpSpPr>
        <p:grpSpPr>
          <a:xfrm>
            <a:off x="5647055" y="2632075"/>
            <a:ext cx="3179445" cy="143510"/>
            <a:chOff x="5647055" y="2632075"/>
            <a:chExt cx="3179445" cy="143510"/>
          </a:xfrm>
        </p:grpSpPr>
        <p:sp>
          <p:nvSpPr>
            <p:cNvPr id="56" name="도형 46"/>
            <p:cNvSpPr>
              <a:spLocks/>
            </p:cNvSpPr>
            <p:nvPr/>
          </p:nvSpPr>
          <p:spPr>
            <a:xfrm>
              <a:off x="5647055" y="2632075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57" name="도형 47"/>
            <p:cNvCxnSpPr/>
            <p:nvPr/>
          </p:nvCxnSpPr>
          <p:spPr>
            <a:xfrm rot="5400000" flipH="1" flipV="1">
              <a:off x="7236460" y="1185545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도형 49"/>
          <p:cNvCxnSpPr/>
          <p:nvPr/>
        </p:nvCxnSpPr>
        <p:spPr>
          <a:xfrm rot="5400000" flipH="1" flipV="1">
            <a:off x="7233285" y="1642110"/>
            <a:ext cx="635" cy="3179445"/>
          </a:xfrm>
          <a:prstGeom prst="line">
            <a:avLst/>
          </a:prstGeom>
          <a:ln w="12700" cap="flat" cmpd="sng">
            <a:solidFill>
              <a:schemeClr val="bg1">
                <a:lumMod val="75000"/>
                <a:alpha val="10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도형 52"/>
          <p:cNvCxnSpPr/>
          <p:nvPr/>
        </p:nvCxnSpPr>
        <p:spPr>
          <a:xfrm flipV="1">
            <a:off x="6093460" y="4398645"/>
            <a:ext cx="2756535" cy="3175"/>
          </a:xfrm>
          <a:prstGeom prst="line">
            <a:avLst/>
          </a:prstGeom>
          <a:ln w="12700" cap="flat" cmpd="sng">
            <a:solidFill>
              <a:schemeClr val="bg1">
                <a:lumMod val="75000"/>
                <a:alpha val="10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57443"/>
            <a:ext cx="1908212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6634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Kitchen &amp; Dining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660232" y="6309320"/>
            <a:ext cx="2088232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052032"/>
            <a:ext cx="3600400" cy="2400266"/>
          </a:xfrm>
          <a:prstGeom prst="rect">
            <a:avLst/>
          </a:prstGeom>
        </p:spPr>
      </p:pic>
      <p:pic>
        <p:nvPicPr>
          <p:cNvPr id="22" name="그림 21" descr="주방가구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051355"/>
            <a:ext cx="3672408" cy="244965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645024"/>
            <a:ext cx="35372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2" descr="DSP048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3645024"/>
            <a:ext cx="3672408" cy="25424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1512168" cy="2073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Furniture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660232" y="6309320"/>
            <a:ext cx="1872208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80728"/>
            <a:ext cx="353639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그림 19" descr="7Q7A2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4856" y="980728"/>
            <a:ext cx="3637584" cy="2448272"/>
          </a:xfrm>
          <a:prstGeom prst="rect">
            <a:avLst/>
          </a:prstGeom>
        </p:spPr>
      </p:pic>
      <p:pic>
        <p:nvPicPr>
          <p:cNvPr id="22" name="그림 21" descr="_DSC09387 (35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4856" y="3749076"/>
            <a:ext cx="3637584" cy="2344220"/>
          </a:xfrm>
          <a:prstGeom prst="rect">
            <a:avLst/>
          </a:prstGeom>
        </p:spPr>
      </p:pic>
      <p:pic>
        <p:nvPicPr>
          <p:cNvPr id="23" name="그림 22" descr="_DSC09387 (13)-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945" y="3748867"/>
            <a:ext cx="3536393" cy="23555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98DFB4-5795-4A4A-AD96-FD0C3B2AAB00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1512168" cy="2073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Dress Room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6660232" y="6309320"/>
            <a:ext cx="1872208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4BA3351B-A3C6-4099-8C56-9884D3A7F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5" y="3572802"/>
            <a:ext cx="4164661" cy="26645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46C29BC-346E-4D89-A732-58345927E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4" y="3572803"/>
            <a:ext cx="3827749" cy="26276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24592D6-2547-4651-B24A-633965C38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5" y="888525"/>
            <a:ext cx="4140003" cy="2540476"/>
          </a:xfrm>
          <a:prstGeom prst="rect">
            <a:avLst/>
          </a:prstGeom>
        </p:spPr>
      </p:pic>
      <p:pic>
        <p:nvPicPr>
          <p:cNvPr id="18" name="그림 17" descr="7Q7A2148.jpg">
            <a:extLst>
              <a:ext uri="{FF2B5EF4-FFF2-40B4-BE49-F238E27FC236}">
                <a16:creationId xmlns:a16="http://schemas.microsoft.com/office/drawing/2014/main" id="{7BBAEAE1-A2F7-4EDC-873C-5BF2F1C1593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0194" y="888524"/>
            <a:ext cx="3827749" cy="2540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69FE6A-4DFF-4FC9-82AC-4FEEF84E1FAD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6916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2160240" cy="2073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Resort &amp; Hotel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660232" y="6309320"/>
            <a:ext cx="1872208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E:\01.kolzoom\04.사진자료\01.MH 사진\21년\거북섬 웨이브엠 준공사진_2-1BL_E1TYPE\2. 주방\DSC0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1"/>
            <a:ext cx="3456383" cy="2308359"/>
          </a:xfrm>
          <a:prstGeom prst="rect">
            <a:avLst/>
          </a:prstGeom>
          <a:noFill/>
        </p:spPr>
      </p:pic>
      <p:pic>
        <p:nvPicPr>
          <p:cNvPr id="3075" name="Picture 3" descr="E:\01.kolzoom\04.사진자료\01.MH 사진\21년\거북섬 웨이브엠 준공사진_2-1BL_E1TYPE\2. 주방\DSC00032.jpg"/>
          <p:cNvPicPr>
            <a:picLocks noChangeAspect="1" noChangeArrowheads="1"/>
          </p:cNvPicPr>
          <p:nvPr/>
        </p:nvPicPr>
        <p:blipFill>
          <a:blip r:embed="rId5" cstate="print"/>
          <a:srcRect r="5523" b="7317"/>
          <a:stretch>
            <a:fillRect/>
          </a:stretch>
        </p:blipFill>
        <p:spPr bwMode="auto">
          <a:xfrm>
            <a:off x="5004048" y="1268760"/>
            <a:ext cx="3517022" cy="230425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89040"/>
            <a:ext cx="347912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789039"/>
            <a:ext cx="3528392" cy="239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1D674C-AD64-44D5-B14A-89ABABF1E300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2160240" cy="2073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Resort &amp; Hotel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660232" y="6309320"/>
            <a:ext cx="1872208" cy="379302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그림 16" descr="DSC00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196752"/>
            <a:ext cx="3551130" cy="2371615"/>
          </a:xfrm>
          <a:prstGeom prst="rect">
            <a:avLst/>
          </a:prstGeom>
        </p:spPr>
      </p:pic>
      <p:pic>
        <p:nvPicPr>
          <p:cNvPr id="18" name="그림 17" descr="DSC00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1717" y="1196751"/>
            <a:ext cx="3550723" cy="2371615"/>
          </a:xfrm>
          <a:prstGeom prst="rect">
            <a:avLst/>
          </a:prstGeom>
        </p:spPr>
      </p:pic>
      <p:pic>
        <p:nvPicPr>
          <p:cNvPr id="20" name="그림 19" descr="DSC001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861048"/>
            <a:ext cx="3551130" cy="2371886"/>
          </a:xfrm>
          <a:prstGeom prst="rect">
            <a:avLst/>
          </a:prstGeom>
        </p:spPr>
      </p:pic>
      <p:pic>
        <p:nvPicPr>
          <p:cNvPr id="21" name="그림 20" descr="DSC001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9642" y="3861048"/>
            <a:ext cx="1570590" cy="2351082"/>
          </a:xfrm>
          <a:prstGeom prst="rect">
            <a:avLst/>
          </a:prstGeom>
        </p:spPr>
      </p:pic>
      <p:pic>
        <p:nvPicPr>
          <p:cNvPr id="22" name="그림 21" descr="DSC001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2588" y="3861048"/>
            <a:ext cx="1570346" cy="23510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A089AB-B167-42E1-9752-10CB05F7FD60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2160240" cy="2073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Resort &amp; Hotel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300192" y="6237312"/>
            <a:ext cx="2196455" cy="451310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3359" t="10000" r="6491" b="7500"/>
          <a:stretch>
            <a:fillRect/>
          </a:stretch>
        </p:blipFill>
        <p:spPr bwMode="auto">
          <a:xfrm>
            <a:off x="611560" y="1124744"/>
            <a:ext cx="3312368" cy="227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r="10870"/>
          <a:stretch>
            <a:fillRect/>
          </a:stretch>
        </p:blipFill>
        <p:spPr bwMode="auto">
          <a:xfrm>
            <a:off x="5148064" y="1124744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670150"/>
            <a:ext cx="3312368" cy="227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717032"/>
            <a:ext cx="33397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0FCD79-DABF-4454-B9C9-7171A32ECD72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611560" y="641419"/>
            <a:ext cx="72008" cy="216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611560" y="836712"/>
            <a:ext cx="2160240" cy="2073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76672"/>
            <a:ext cx="3522533" cy="399835"/>
          </a:xfrm>
          <a:prstGeom prst="rect">
            <a:avLst/>
          </a:prstGeom>
          <a:noFill/>
        </p:spPr>
        <p:txBody>
          <a:bodyPr wrap="square" lIns="91168" tIns="45584" rIns="91168" bIns="45584" rtlCol="0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+mn-ea"/>
                <a:cs typeface="Simplex" pitchFamily="2" charset="0"/>
              </a:rPr>
              <a:t>Resort &amp; Hotel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6300192" y="6237312"/>
            <a:ext cx="2196455" cy="451310"/>
            <a:chOff x="6444208" y="6077702"/>
            <a:chExt cx="2196455" cy="45131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그림 16" descr="DSC004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59" y="1124744"/>
            <a:ext cx="3456385" cy="2308604"/>
          </a:xfrm>
          <a:prstGeom prst="rect">
            <a:avLst/>
          </a:prstGeom>
        </p:spPr>
      </p:pic>
      <p:pic>
        <p:nvPicPr>
          <p:cNvPr id="18" name="그림 17" descr="DSC004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124744"/>
            <a:ext cx="3473419" cy="2319982"/>
          </a:xfrm>
          <a:prstGeom prst="rect">
            <a:avLst/>
          </a:prstGeom>
        </p:spPr>
      </p:pic>
      <p:pic>
        <p:nvPicPr>
          <p:cNvPr id="20" name="그림 19" descr="DSC004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59" y="3717032"/>
            <a:ext cx="3449874" cy="2304256"/>
          </a:xfrm>
          <a:prstGeom prst="rect">
            <a:avLst/>
          </a:prstGeom>
        </p:spPr>
      </p:pic>
      <p:pic>
        <p:nvPicPr>
          <p:cNvPr id="21" name="그림 20" descr="DSC00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5" y="3717032"/>
            <a:ext cx="3449875" cy="23042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8C6794-3827-4B67-A51B-65D0BB334874}"/>
              </a:ext>
            </a:extLst>
          </p:cNvPr>
          <p:cNvSpPr txBox="1"/>
          <p:nvPr/>
        </p:nvSpPr>
        <p:spPr>
          <a:xfrm>
            <a:off x="5760640" y="188640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Major Achievement Image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5992" y="110666"/>
            <a:ext cx="1476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Company History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285875"/>
            <a:ext cx="1080135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2016 . 07</a:t>
            </a:r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en-US" altLang="ko-KR" sz="105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70" y="1380133"/>
            <a:ext cx="2160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+mj-lt"/>
                <a:ea typeface="HY중고딕" pitchFamily="18" charset="-127"/>
              </a:rPr>
              <a:t>-Established SONGLIM CNF Inc.</a:t>
            </a:r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j-lt"/>
              <a:ea typeface="HY중고딕" pitchFamily="18" charset="-127"/>
            </a:endParaRPr>
          </a:p>
          <a:p>
            <a:pPr algn="ctr"/>
            <a:endParaRPr lang="en-US" altLang="ko-KR" sz="900" dirty="0">
              <a:solidFill>
                <a:schemeClr val="bg1">
                  <a:lumMod val="50000"/>
                </a:schemeClr>
              </a:solidFill>
              <a:latin typeface="+mj-lt"/>
              <a:ea typeface="HY중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1005" y="2054225"/>
            <a:ext cx="1500505" cy="44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ea typeface="HY중고딕" pitchFamily="18" charset="-127"/>
              </a:rPr>
              <a:t>2021. 01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pPr algn="ctr"/>
            <a:endParaRPr lang="en-US" altLang="ko-KR" sz="9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32270" y="2073275"/>
            <a:ext cx="2160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-Domestic distributor of</a:t>
            </a:r>
          </a:p>
          <a:p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MOBILCLAN</a:t>
            </a:r>
          </a:p>
          <a:p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(Italian Brand kitchen furniture)</a:t>
            </a:r>
            <a:endParaRPr lang="en-US" altLang="ko-KR" sz="1100" dirty="0"/>
          </a:p>
          <a:p>
            <a:pPr algn="ctr"/>
            <a:endParaRPr lang="en-US" altLang="ko-KR" sz="900" dirty="0">
              <a:solidFill>
                <a:schemeClr val="bg1">
                  <a:lumMod val="50000"/>
                </a:schemeClr>
              </a:solidFill>
              <a:latin typeface="+mj-lt"/>
              <a:ea typeface="HY중고딕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1763"/>
          <a:stretch>
            <a:fillRect/>
          </a:stretch>
        </p:blipFill>
        <p:spPr bwMode="auto">
          <a:xfrm>
            <a:off x="6906093" y="2593772"/>
            <a:ext cx="775970" cy="7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/>
          <a:srcRect b="4371"/>
          <a:stretch>
            <a:fillRect/>
          </a:stretch>
        </p:blipFill>
        <p:spPr>
          <a:xfrm>
            <a:off x="0" y="0"/>
            <a:ext cx="5363845" cy="6858000"/>
          </a:xfrm>
          <a:prstGeom prst="rect">
            <a:avLst/>
          </a:prstGeom>
        </p:spPr>
      </p:pic>
      <p:grpSp>
        <p:nvGrpSpPr>
          <p:cNvPr id="36" name="그룹 35"/>
          <p:cNvGrpSpPr/>
          <p:nvPr/>
        </p:nvGrpSpPr>
        <p:grpSpPr>
          <a:xfrm>
            <a:off x="5786755" y="1463040"/>
            <a:ext cx="3178810" cy="142875"/>
            <a:chOff x="5786755" y="1463040"/>
            <a:chExt cx="3178810" cy="142875"/>
          </a:xfrm>
        </p:grpSpPr>
        <p:sp>
          <p:nvSpPr>
            <p:cNvPr id="37" name="직사각형 36"/>
            <p:cNvSpPr>
              <a:spLocks/>
            </p:cNvSpPr>
            <p:nvPr/>
          </p:nvSpPr>
          <p:spPr>
            <a:xfrm>
              <a:off x="5786755" y="1463040"/>
              <a:ext cx="72390" cy="14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ctr" latinLnBrk="0">
                <a:buFontTx/>
                <a:buNone/>
              </a:pPr>
              <a:endParaRPr lang="ko-KR" altLang="en-US"/>
            </a:p>
          </p:txBody>
        </p:sp>
        <p:cxnSp>
          <p:nvCxnSpPr>
            <p:cNvPr id="38" name="직선 연결선 37"/>
            <p:cNvCxnSpPr/>
            <p:nvPr/>
          </p:nvCxnSpPr>
          <p:spPr>
            <a:xfrm rot="5400000" flipH="1" flipV="1">
              <a:off x="7376160" y="16510"/>
              <a:ext cx="635" cy="3179445"/>
            </a:xfrm>
            <a:prstGeom prst="line">
              <a:avLst/>
            </a:prstGeom>
            <a:ln w="12700" cap="flat" cmpd="sng">
              <a:solidFill>
                <a:schemeClr val="bg1">
                  <a:lumMod val="75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5786755" y="2143125"/>
            <a:ext cx="3178810" cy="142875"/>
            <a:chOff x="5786755" y="2143125"/>
            <a:chExt cx="3178810" cy="142875"/>
          </a:xfrm>
        </p:grpSpPr>
        <p:sp>
          <p:nvSpPr>
            <p:cNvPr id="40" name="직사각형 39"/>
            <p:cNvSpPr/>
            <p:nvPr/>
          </p:nvSpPr>
          <p:spPr>
            <a:xfrm>
              <a:off x="5786755" y="2143125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1" name="직선 연결선 40"/>
            <p:cNvCxnSpPr/>
            <p:nvPr/>
          </p:nvCxnSpPr>
          <p:spPr>
            <a:xfrm rot="5400000" flipH="1" flipV="1">
              <a:off x="7376160" y="696595"/>
              <a:ext cx="0" cy="317881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/>
          <p:cNvGrpSpPr/>
          <p:nvPr/>
        </p:nvGrpSpPr>
        <p:grpSpPr>
          <a:xfrm>
            <a:off x="5766867" y="3500755"/>
            <a:ext cx="3808730" cy="877163"/>
            <a:chOff x="5769610" y="3500755"/>
            <a:chExt cx="3808730" cy="877163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840730" y="3515042"/>
              <a:ext cx="792480" cy="40068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latinLnBrk="0">
                <a:buFontTx/>
                <a:buNone/>
              </a:pPr>
              <a:r>
                <a:rPr lang="en-US" altLang="ko-KR" sz="1100" b="1" dirty="0">
                  <a:solidFill>
                    <a:schemeClr val="bg1">
                      <a:lumMod val="50000"/>
                    </a:schemeClr>
                  </a:solidFill>
                  <a:latin typeface="맑은 고딕" charset="0"/>
                  <a:ea typeface="HY중고딕" charset="0"/>
                </a:rPr>
                <a:t>2022. 02</a:t>
              </a:r>
              <a:endParaRPr lang="ko-KR" altLang="en-US" sz="1100" b="1" dirty="0">
                <a:solidFill>
                  <a:schemeClr val="bg1">
                    <a:lumMod val="50000"/>
                  </a:schemeClr>
                </a:solidFill>
                <a:latin typeface="맑은 고딕" charset="0"/>
                <a:ea typeface="HY중고딕" charset="0"/>
              </a:endParaRPr>
            </a:p>
            <a:p>
              <a:pPr marL="0" indent="0" algn="ctr" latinLnBrk="0">
                <a:buFontTx/>
                <a:buNone/>
              </a:pPr>
              <a:endParaRPr lang="ko-KR" altLang="en-US" sz="900" b="1" dirty="0">
                <a:solidFill>
                  <a:schemeClr val="bg1">
                    <a:lumMod val="50000"/>
                  </a:schemeClr>
                </a:solidFill>
                <a:latin typeface="맑은 고딕" charset="0"/>
                <a:ea typeface="HY견고딕" charset="0"/>
              </a:endParaRPr>
            </a:p>
          </p:txBody>
        </p:sp>
        <p:sp>
          <p:nvSpPr>
            <p:cNvPr id="30" name="TextBox 29"/>
            <p:cNvSpPr txBox="1">
              <a:spLocks/>
            </p:cNvSpPr>
            <p:nvPr/>
          </p:nvSpPr>
          <p:spPr>
            <a:xfrm>
              <a:off x="6769735" y="3500755"/>
              <a:ext cx="2808605" cy="87716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latinLnBrk="0">
                <a:buFont typeface="맑은 고딕"/>
                <a:buChar char="-"/>
              </a:pP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맑은 고딕" charset="0"/>
                </a:rPr>
                <a:t>Domestic distributor of </a:t>
              </a:r>
            </a:p>
            <a:p>
              <a:pPr marL="0" indent="0" latinLnBrk="0"/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맑은 고딕" charset="0"/>
                </a:rPr>
                <a:t> </a:t>
              </a:r>
              <a:r>
                <a:rPr lang="en-US" altLang="ko-KR" sz="1000" b="1" dirty="0" err="1">
                  <a:solidFill>
                    <a:schemeClr val="bg1">
                      <a:lumMod val="50000"/>
                    </a:schemeClr>
                  </a:solidFill>
                  <a:latin typeface="맑은 고딕" charset="0"/>
                </a:rPr>
                <a:t>Vadara</a:t>
              </a:r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맑은 고딕" charset="0"/>
                </a:rPr>
                <a:t> </a:t>
              </a:r>
            </a:p>
            <a:p>
              <a:pPr marL="0" indent="0" latinLnBrk="0"/>
              <a:r>
                <a:rPr lang="en-US" altLang="ko-KR" sz="1000" b="1" dirty="0">
                  <a:solidFill>
                    <a:schemeClr val="bg1">
                      <a:lumMod val="50000"/>
                    </a:schemeClr>
                  </a:solidFill>
                  <a:latin typeface="맑은 고딕" charset="0"/>
                </a:rPr>
                <a:t> (USA premium countertop) 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맑은 고딕" charset="0"/>
              </a:endParaRPr>
            </a:p>
            <a:p>
              <a:pPr marL="0" indent="0" latinLnBrk="0">
                <a:buFontTx/>
                <a:buNone/>
              </a:pPr>
              <a:endParaRPr lang="ko-KR" alt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0" indent="0" algn="ctr" latinLnBrk="0">
                <a:buFontTx/>
                <a:buNone/>
              </a:pPr>
              <a:endParaRPr lang="ko-KR" altLang="en-US" sz="900" dirty="0">
                <a:solidFill>
                  <a:schemeClr val="bg1">
                    <a:lumMod val="50000"/>
                  </a:schemeClr>
                </a:solidFill>
                <a:latin typeface="맑은 고딕" charset="0"/>
                <a:ea typeface="HY중고딕" charset="0"/>
              </a:endParaRPr>
            </a:p>
          </p:txBody>
        </p:sp>
        <p:pic>
          <p:nvPicPr>
            <p:cNvPr id="1028" name="Picture 4" descr="C:/Users/USER-PC/AppData/Roaming/PolarisOffice/ETemp/3544_21027008/image1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67"/>
            <a:stretch>
              <a:fillRect/>
            </a:stretch>
          </p:blipFill>
          <p:spPr bwMode="auto">
            <a:xfrm>
              <a:off x="6908836" y="4041050"/>
              <a:ext cx="786765" cy="240665"/>
            </a:xfrm>
            <a:prstGeom prst="rect">
              <a:avLst/>
            </a:prstGeom>
            <a:noFill/>
            <a:ln w="0">
              <a:noFill/>
              <a:prstDash/>
            </a:ln>
          </p:spPr>
        </p:pic>
        <p:grpSp>
          <p:nvGrpSpPr>
            <p:cNvPr id="45" name="그룹 44"/>
            <p:cNvGrpSpPr/>
            <p:nvPr/>
          </p:nvGrpSpPr>
          <p:grpSpPr>
            <a:xfrm>
              <a:off x="5769610" y="3572510"/>
              <a:ext cx="3178810" cy="142875"/>
              <a:chOff x="5769610" y="3572510"/>
              <a:chExt cx="3178810" cy="142875"/>
            </a:xfrm>
          </p:grpSpPr>
          <p:sp>
            <p:nvSpPr>
              <p:cNvPr id="46" name="직사각형 45"/>
              <p:cNvSpPr>
                <a:spLocks/>
              </p:cNvSpPr>
              <p:nvPr/>
            </p:nvSpPr>
            <p:spPr>
              <a:xfrm>
                <a:off x="5769610" y="3572510"/>
                <a:ext cx="72390" cy="1435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  <a:prstDash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>
                <a:noAutofit/>
              </a:bodyPr>
              <a:lstStyle/>
              <a:p>
                <a:pPr marL="0" indent="0" algn="ctr" latinLnBrk="0">
                  <a:buFontTx/>
                  <a:buNone/>
                </a:pPr>
                <a:endParaRPr lang="ko-KR" altLang="en-US"/>
              </a:p>
            </p:txBody>
          </p:sp>
          <p:cxnSp>
            <p:nvCxnSpPr>
              <p:cNvPr id="47" name="직선 연결선 46"/>
              <p:cNvCxnSpPr/>
              <p:nvPr/>
            </p:nvCxnSpPr>
            <p:spPr>
              <a:xfrm rot="5400000" flipH="1" flipV="1">
                <a:off x="7359015" y="2125980"/>
                <a:ext cx="635" cy="3179445"/>
              </a:xfrm>
              <a:prstGeom prst="line">
                <a:avLst/>
              </a:prstGeom>
              <a:ln w="12700" cap="flat" cmpd="sng">
                <a:solidFill>
                  <a:schemeClr val="bg1">
                    <a:lumMod val="75000"/>
                    <a:alpha val="10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그룹 30"/>
          <p:cNvGrpSpPr/>
          <p:nvPr/>
        </p:nvGrpSpPr>
        <p:grpSpPr>
          <a:xfrm>
            <a:off x="6660515" y="6165215"/>
            <a:ext cx="2196465" cy="451485"/>
            <a:chOff x="6660515" y="6165215"/>
            <a:chExt cx="2196465" cy="451485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60515" y="6165215"/>
              <a:ext cx="575945" cy="45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08215" y="6324600"/>
              <a:ext cx="1548130" cy="27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849EAF4-0443-4EB3-625F-1B0591573AB1}"/>
              </a:ext>
            </a:extLst>
          </p:cNvPr>
          <p:cNvGrpSpPr/>
          <p:nvPr/>
        </p:nvGrpSpPr>
        <p:grpSpPr>
          <a:xfrm>
            <a:off x="5769610" y="4487904"/>
            <a:ext cx="3178810" cy="142875"/>
            <a:chOff x="5786755" y="2143125"/>
            <a:chExt cx="3178810" cy="142875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FF37B9AD-17CB-0E97-7C80-D33C5E8C6BF3}"/>
                </a:ext>
              </a:extLst>
            </p:cNvPr>
            <p:cNvSpPr/>
            <p:nvPr/>
          </p:nvSpPr>
          <p:spPr>
            <a:xfrm>
              <a:off x="5786755" y="2143125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A90CE1B5-073E-186A-FD21-C207D79A5324}"/>
                </a:ext>
              </a:extLst>
            </p:cNvPr>
            <p:cNvCxnSpPr/>
            <p:nvPr/>
          </p:nvCxnSpPr>
          <p:spPr>
            <a:xfrm rot="5400000" flipH="1" flipV="1">
              <a:off x="7376160" y="696595"/>
              <a:ext cx="0" cy="317881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0CBB405-D90E-3FBF-6D89-DA4352098526}"/>
              </a:ext>
            </a:extLst>
          </p:cNvPr>
          <p:cNvSpPr txBox="1"/>
          <p:nvPr/>
        </p:nvSpPr>
        <p:spPr>
          <a:xfrm>
            <a:off x="5848391" y="4428536"/>
            <a:ext cx="10577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ea typeface="HY중고딕" pitchFamily="18" charset="-127"/>
              </a:rPr>
              <a:t>2022 .08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AD2B6-9A04-0097-E72A-0370406B19B6}"/>
              </a:ext>
            </a:extLst>
          </p:cNvPr>
          <p:cNvSpPr txBox="1"/>
          <p:nvPr/>
        </p:nvSpPr>
        <p:spPr>
          <a:xfrm>
            <a:off x="6745477" y="4410877"/>
            <a:ext cx="22761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Established Manufacture Factory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67880" y="-194775"/>
            <a:ext cx="1954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Organization Chart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4091" y="1374140"/>
            <a:ext cx="12242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CEO</a:t>
            </a:r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altLang="ko-KR" sz="1400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en-US" altLang="ko-KR" sz="105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7356" y="2088780"/>
            <a:ext cx="150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Dept</a:t>
            </a:r>
            <a:endParaRPr lang="en-US" altLang="ko-KR" sz="11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4986" y="2071370"/>
            <a:ext cx="2085328" cy="8213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Furniture Department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Countertop Department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On-site Management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6414" y="3071495"/>
            <a:ext cx="2145654" cy="82016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맑은 고딕" charset="0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Manufacture Management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Production-site Management 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Customer Service Department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7999" y="4109085"/>
            <a:ext cx="1674274" cy="8213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Sales Team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Management Team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Financial Team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6638" y="5147893"/>
            <a:ext cx="1863833" cy="95410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Product Research Team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lnSpc>
                <a:spcPct val="150000"/>
              </a:lnSpc>
              <a:buFontTx/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-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중고딕" charset="0"/>
              </a:rPr>
              <a:t>Furnishing Design Team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HY중고딕" charset="0"/>
            </a:endParaRPr>
          </a:p>
          <a:p>
            <a:pPr marL="0" indent="0" latinLnBrk="0">
              <a:buFontTx/>
              <a:buNone/>
            </a:pPr>
            <a:r>
              <a:rPr lang="ko-KR" altLang="en-US" sz="1400" dirty="0">
                <a:solidFill>
                  <a:schemeClr val="bg1">
                    <a:lumMod val="50000"/>
                  </a:schemeClr>
                </a:solidFill>
                <a:latin typeface="맑은 고딕" charset="0"/>
                <a:ea typeface="HY중고딕" charset="0"/>
              </a:rPr>
              <a:t>  </a:t>
            </a:r>
          </a:p>
          <a:p>
            <a:pPr marL="0" indent="0" algn="ctr" latinLnBrk="0">
              <a:buFontTx/>
              <a:buNone/>
            </a:pPr>
            <a:endParaRPr lang="ko-KR" altLang="en-US" sz="900" dirty="0">
              <a:solidFill>
                <a:schemeClr val="bg1">
                  <a:lumMod val="50000"/>
                </a:schemeClr>
              </a:solidFill>
              <a:latin typeface="맑은 고딕" charset="0"/>
              <a:ea typeface="HY중고딕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5962" y="5220335"/>
            <a:ext cx="1151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HY중고딕" pitchFamily="18" charset="-127"/>
              </a:rPr>
              <a:t>Research Dept</a:t>
            </a:r>
            <a:endParaRPr lang="en-US" altLang="ko-KR" sz="9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60143" y="4003362"/>
            <a:ext cx="150050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Business </a:t>
            </a:r>
          </a:p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Support</a:t>
            </a:r>
            <a:r>
              <a:rPr lang="ko-KR" altLang="en-US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pPr algn="ctr"/>
            <a:endParaRPr lang="en-US" altLang="ko-KR" sz="9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73062" y="3097384"/>
            <a:ext cx="1500505" cy="44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HY중고딕" pitchFamily="18" charset="-127"/>
              </a:rPr>
              <a:t>Product Dept </a:t>
            </a: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pPr algn="ctr"/>
            <a:endParaRPr lang="en-US" altLang="ko-KR" sz="9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</p:txBody>
      </p:sp>
      <p:sp>
        <p:nvSpPr>
          <p:cNvPr id="23" name="TextBox 22"/>
          <p:cNvSpPr txBox="1">
            <a:spLocks/>
          </p:cNvSpPr>
          <p:nvPr/>
        </p:nvSpPr>
        <p:spPr>
          <a:xfrm>
            <a:off x="6892449" y="1452861"/>
            <a:ext cx="1387951" cy="2616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buFontTx/>
              <a:buNone/>
            </a:pPr>
            <a:r>
              <a:rPr lang="en-US" altLang="ko-KR" sz="1100" dirty="0">
                <a:solidFill>
                  <a:srgbClr val="404040"/>
                </a:solidFill>
                <a:latin typeface="+mj-lt"/>
                <a:ea typeface="HY중고딕" charset="0"/>
              </a:rPr>
              <a:t>-Jong </a:t>
            </a:r>
            <a:r>
              <a:rPr lang="en-US" altLang="ko-KR" sz="1100" dirty="0" err="1">
                <a:solidFill>
                  <a:srgbClr val="404040"/>
                </a:solidFill>
                <a:latin typeface="+mj-lt"/>
                <a:ea typeface="HY중고딕" charset="0"/>
              </a:rPr>
              <a:t>Hoon</a:t>
            </a:r>
            <a:r>
              <a:rPr lang="en-US" altLang="ko-KR" sz="1100" dirty="0">
                <a:solidFill>
                  <a:srgbClr val="404040"/>
                </a:solidFill>
                <a:latin typeface="+mj-lt"/>
                <a:ea typeface="HY중고딕" charset="0"/>
              </a:rPr>
              <a:t>, </a:t>
            </a:r>
            <a:r>
              <a:rPr lang="en-US" altLang="ko-KR" sz="1100" dirty="0" err="1">
                <a:solidFill>
                  <a:srgbClr val="404040"/>
                </a:solidFill>
                <a:latin typeface="+mj-lt"/>
                <a:ea typeface="HY중고딕" charset="0"/>
              </a:rPr>
              <a:t>Seon</a:t>
            </a:r>
            <a:endParaRPr lang="ko-KR" altLang="en-US" sz="1100" dirty="0">
              <a:solidFill>
                <a:srgbClr val="404040"/>
              </a:solidFill>
              <a:latin typeface="+mj-lt"/>
              <a:ea typeface="HY중고딕" charset="0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5781771" y="1507967"/>
            <a:ext cx="857250" cy="142875"/>
            <a:chOff x="5786755" y="1428750"/>
            <a:chExt cx="857250" cy="142875"/>
          </a:xfrm>
        </p:grpSpPr>
        <p:sp>
          <p:nvSpPr>
            <p:cNvPr id="37" name="직사각형 36"/>
            <p:cNvSpPr/>
            <p:nvPr/>
          </p:nvSpPr>
          <p:spPr>
            <a:xfrm>
              <a:off x="5786755" y="1428750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8" name="직선 연결선 37"/>
            <p:cNvCxnSpPr/>
            <p:nvPr/>
          </p:nvCxnSpPr>
          <p:spPr>
            <a:xfrm flipV="1">
              <a:off x="5786755" y="1571625"/>
              <a:ext cx="85725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그룹 64"/>
          <p:cNvGrpSpPr/>
          <p:nvPr/>
        </p:nvGrpSpPr>
        <p:grpSpPr>
          <a:xfrm>
            <a:off x="5781771" y="4237017"/>
            <a:ext cx="1000125" cy="142875"/>
            <a:chOff x="5786755" y="4215130"/>
            <a:chExt cx="1000125" cy="142875"/>
          </a:xfrm>
        </p:grpSpPr>
        <p:sp>
          <p:nvSpPr>
            <p:cNvPr id="42" name="직사각형 41"/>
            <p:cNvSpPr/>
            <p:nvPr/>
          </p:nvSpPr>
          <p:spPr>
            <a:xfrm>
              <a:off x="5786755" y="4215130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3" name="직선 연결선 42"/>
            <p:cNvCxnSpPr/>
            <p:nvPr/>
          </p:nvCxnSpPr>
          <p:spPr>
            <a:xfrm flipV="1">
              <a:off x="5786755" y="4358005"/>
              <a:ext cx="100012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43"/>
          <p:cNvGrpSpPr/>
          <p:nvPr/>
        </p:nvGrpSpPr>
        <p:grpSpPr>
          <a:xfrm>
            <a:off x="5786755" y="3207385"/>
            <a:ext cx="857250" cy="142875"/>
            <a:chOff x="5786755" y="3207385"/>
            <a:chExt cx="857250" cy="142875"/>
          </a:xfrm>
        </p:grpSpPr>
        <p:sp>
          <p:nvSpPr>
            <p:cNvPr id="46" name="직사각형 45"/>
            <p:cNvSpPr/>
            <p:nvPr/>
          </p:nvSpPr>
          <p:spPr>
            <a:xfrm>
              <a:off x="5786755" y="3207385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7" name="직선 연결선 46"/>
            <p:cNvCxnSpPr/>
            <p:nvPr/>
          </p:nvCxnSpPr>
          <p:spPr>
            <a:xfrm flipV="1">
              <a:off x="5786755" y="3350260"/>
              <a:ext cx="85725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그룹 51"/>
          <p:cNvGrpSpPr/>
          <p:nvPr/>
        </p:nvGrpSpPr>
        <p:grpSpPr>
          <a:xfrm>
            <a:off x="5786755" y="2152650"/>
            <a:ext cx="857250" cy="142875"/>
            <a:chOff x="5786755" y="2152650"/>
            <a:chExt cx="857250" cy="142875"/>
          </a:xfrm>
        </p:grpSpPr>
        <p:sp>
          <p:nvSpPr>
            <p:cNvPr id="59" name="직사각형 58"/>
            <p:cNvSpPr/>
            <p:nvPr/>
          </p:nvSpPr>
          <p:spPr>
            <a:xfrm>
              <a:off x="5786755" y="2152650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b="1" dirty="0"/>
            </a:p>
          </p:txBody>
        </p:sp>
        <p:cxnSp>
          <p:nvCxnSpPr>
            <p:cNvPr id="60" name="직선 연결선 59"/>
            <p:cNvCxnSpPr/>
            <p:nvPr/>
          </p:nvCxnSpPr>
          <p:spPr>
            <a:xfrm flipV="1">
              <a:off x="5786755" y="2295525"/>
              <a:ext cx="85725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직사각형 61"/>
          <p:cNvSpPr/>
          <p:nvPr/>
        </p:nvSpPr>
        <p:spPr>
          <a:xfrm>
            <a:off x="5786755" y="5281930"/>
            <a:ext cx="71755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63" name="직선 연결선 62"/>
          <p:cNvCxnSpPr/>
          <p:nvPr/>
        </p:nvCxnSpPr>
        <p:spPr>
          <a:xfrm rot="16200000" flipH="1">
            <a:off x="6304280" y="4911090"/>
            <a:ext cx="0" cy="103568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2" cstate="print"/>
          <a:srcRect b="3904"/>
          <a:stretch>
            <a:fillRect/>
          </a:stretch>
        </p:blipFill>
        <p:spPr bwMode="auto">
          <a:xfrm>
            <a:off x="0" y="-635"/>
            <a:ext cx="5286375" cy="6858000"/>
          </a:xfrm>
          <a:prstGeom prst="rect">
            <a:avLst/>
          </a:prstGeom>
          <a:noFill/>
        </p:spPr>
      </p:pic>
      <p:grpSp>
        <p:nvGrpSpPr>
          <p:cNvPr id="29" name="그룹 28"/>
          <p:cNvGrpSpPr/>
          <p:nvPr/>
        </p:nvGrpSpPr>
        <p:grpSpPr>
          <a:xfrm>
            <a:off x="6083935" y="6165215"/>
            <a:ext cx="2196465" cy="451485"/>
            <a:chOff x="6083935" y="6165215"/>
            <a:chExt cx="2196465" cy="45148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3935" y="6165215"/>
              <a:ext cx="575945" cy="45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70" y="6324600"/>
              <a:ext cx="1548130" cy="27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00FE134-B050-5063-5399-45B76DD97751}"/>
              </a:ext>
            </a:extLst>
          </p:cNvPr>
          <p:cNvGrpSpPr/>
          <p:nvPr/>
        </p:nvGrpSpPr>
        <p:grpSpPr>
          <a:xfrm>
            <a:off x="5786755" y="953177"/>
            <a:ext cx="857250" cy="142875"/>
            <a:chOff x="5786755" y="1428750"/>
            <a:chExt cx="857250" cy="142875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801870F-BA0B-23E7-B742-0CD327C32B89}"/>
                </a:ext>
              </a:extLst>
            </p:cNvPr>
            <p:cNvSpPr/>
            <p:nvPr/>
          </p:nvSpPr>
          <p:spPr>
            <a:xfrm>
              <a:off x="5786755" y="1428750"/>
              <a:ext cx="71755" cy="1428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6B7452FD-7AA7-6DA5-A1CA-5EA5C1492A03}"/>
                </a:ext>
              </a:extLst>
            </p:cNvPr>
            <p:cNvCxnSpPr/>
            <p:nvPr/>
          </p:nvCxnSpPr>
          <p:spPr>
            <a:xfrm flipV="1">
              <a:off x="5786755" y="1571625"/>
              <a:ext cx="85725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3C44EA-F8C6-265E-9EC9-54F53BC5EB53}"/>
              </a:ext>
            </a:extLst>
          </p:cNvPr>
          <p:cNvSpPr txBox="1"/>
          <p:nvPr/>
        </p:nvSpPr>
        <p:spPr>
          <a:xfrm>
            <a:off x="5817648" y="875764"/>
            <a:ext cx="857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President</a:t>
            </a:r>
            <a:endParaRPr lang="ko-KR" alt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896E8-5C4B-1C53-DF47-3A32B7B56418}"/>
              </a:ext>
            </a:extLst>
          </p:cNvPr>
          <p:cNvSpPr txBox="1"/>
          <p:nvPr/>
        </p:nvSpPr>
        <p:spPr>
          <a:xfrm>
            <a:off x="6889626" y="896307"/>
            <a:ext cx="11581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latinLnBrk="0">
              <a:buFontTx/>
              <a:buNone/>
            </a:pPr>
            <a:r>
              <a:rPr lang="en-US" altLang="ko-KR" sz="1100" dirty="0">
                <a:solidFill>
                  <a:srgbClr val="404040"/>
                </a:solidFill>
                <a:latin typeface="+mj-lt"/>
                <a:ea typeface="HY중고딕" charset="0"/>
              </a:rPr>
              <a:t>-Jong</a:t>
            </a:r>
            <a:r>
              <a:rPr lang="ko-KR" altLang="en-US" sz="1100" dirty="0">
                <a:solidFill>
                  <a:srgbClr val="404040"/>
                </a:solidFill>
                <a:latin typeface="+mj-lt"/>
                <a:ea typeface="HY중고딕" charset="0"/>
              </a:rPr>
              <a:t> </a:t>
            </a:r>
            <a:r>
              <a:rPr lang="en-US" altLang="ko-KR" sz="1100" dirty="0">
                <a:solidFill>
                  <a:srgbClr val="404040"/>
                </a:solidFill>
                <a:latin typeface="+mj-lt"/>
                <a:ea typeface="HY중고딕" charset="0"/>
              </a:rPr>
              <a:t>Ju,</a:t>
            </a:r>
            <a:r>
              <a:rPr lang="ko-KR" altLang="en-US" sz="1100" dirty="0">
                <a:solidFill>
                  <a:srgbClr val="404040"/>
                </a:solidFill>
                <a:latin typeface="+mj-lt"/>
                <a:ea typeface="HY중고딕" charset="0"/>
              </a:rPr>
              <a:t> </a:t>
            </a:r>
            <a:r>
              <a:rPr lang="en-US" altLang="ko-KR" sz="1100" dirty="0">
                <a:solidFill>
                  <a:srgbClr val="404040"/>
                </a:solidFill>
                <a:latin typeface="+mj-lt"/>
                <a:ea typeface="HY중고딕" charset="0"/>
              </a:rPr>
              <a:t>Kim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/>
          </p:cNvSpPr>
          <p:nvPr/>
        </p:nvSpPr>
        <p:spPr>
          <a:xfrm>
            <a:off x="5323273" y="133942"/>
            <a:ext cx="3725050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buFontTx/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    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Business Registration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HY견고딕" charset="0"/>
              <a:ea typeface="HY견고딕" charset="0"/>
            </a:endParaRPr>
          </a:p>
          <a:p>
            <a:pPr marL="0" indent="0" latinLnBrk="0">
              <a:buFontTx/>
              <a:buNone/>
            </a:pP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HY견고딕" charset="0"/>
              <a:ea typeface="HY견고딕" charset="0"/>
            </a:endParaRPr>
          </a:p>
        </p:txBody>
      </p:sp>
      <p:pic>
        <p:nvPicPr>
          <p:cNvPr id="8" name="그림 7" descr="C:/Users/USER-PC/AppData/Roaming/PolarisOffice/ETemp/3544_21027008/image14.jpeg"/>
          <p:cNvPicPr>
            <a:picLocks noChangeAspect="1"/>
          </p:cNvPicPr>
          <p:nvPr/>
        </p:nvPicPr>
        <p:blipFill rotWithShape="1">
          <a:blip r:embed="rId2" cstate="print">
            <a:lum bright="70000" contrast="-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20970" cy="6858635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6443980" y="6165215"/>
            <a:ext cx="2196465" cy="451485"/>
            <a:chOff x="6443980" y="6165215"/>
            <a:chExt cx="2196465" cy="4514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3980" y="6165215"/>
              <a:ext cx="575945" cy="45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315" y="6324600"/>
              <a:ext cx="1548130" cy="27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888" y="899097"/>
            <a:ext cx="3865820" cy="59595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상자 56"/>
          <p:cNvSpPr txBox="1">
            <a:spLocks/>
          </p:cNvSpPr>
          <p:nvPr/>
        </p:nvSpPr>
        <p:spPr>
          <a:xfrm>
            <a:off x="5501005" y="245599"/>
            <a:ext cx="3349625" cy="52260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buFontTx/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    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Factory Certificate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HY견고딕" charset="0"/>
              <a:ea typeface="HY견고딕" charset="0"/>
            </a:endParaRPr>
          </a:p>
          <a:p>
            <a:pPr marL="0" indent="0" latinLnBrk="0">
              <a:buFontTx/>
              <a:buNone/>
            </a:pP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HY견고딕" charset="0"/>
              <a:ea typeface="HY견고딕" charset="0"/>
            </a:endParaRPr>
          </a:p>
        </p:txBody>
      </p:sp>
      <p:pic>
        <p:nvPicPr>
          <p:cNvPr id="6" name="그림 281" descr="C:/Users/USER-PC/AppData/Roaming/PolarisOffice/ETemp/3544_21027008/image14.jpeg"/>
          <p:cNvPicPr>
            <a:picLocks noChangeAspect="1"/>
          </p:cNvPicPr>
          <p:nvPr/>
        </p:nvPicPr>
        <p:blipFill rotWithShape="1">
          <a:blip r:embed="rId2" cstate="print">
            <a:lum bright="70000" contrast="-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"/>
            <a:ext cx="5220970" cy="6858635"/>
          </a:xfrm>
          <a:prstGeom prst="rect">
            <a:avLst/>
          </a:prstGeom>
          <a:noFill/>
        </p:spPr>
      </p:pic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71" y="908720"/>
            <a:ext cx="3923030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상자 56"/>
          <p:cNvSpPr txBox="1">
            <a:spLocks/>
          </p:cNvSpPr>
          <p:nvPr/>
        </p:nvSpPr>
        <p:spPr>
          <a:xfrm>
            <a:off x="5220970" y="399865"/>
            <a:ext cx="3349625" cy="5232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0">
              <a:buFontTx/>
              <a:buNone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         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charset="0"/>
                <a:ea typeface="HY견고딕" charset="0"/>
              </a:rPr>
              <a:t>Local Tax Payment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HY견고딕" charset="0"/>
              <a:ea typeface="HY견고딕" charset="0"/>
            </a:endParaRPr>
          </a:p>
          <a:p>
            <a:pPr marL="0" indent="0" latinLnBrk="0">
              <a:buFontTx/>
              <a:buNone/>
            </a:pPr>
            <a:endParaRPr lang="ko-KR" altLang="en-US" sz="1000" b="1" dirty="0">
              <a:solidFill>
                <a:schemeClr val="bg1">
                  <a:lumMod val="50000"/>
                </a:schemeClr>
              </a:solidFill>
              <a:latin typeface="HY견고딕" charset="0"/>
              <a:ea typeface="HY견고딕" charset="0"/>
            </a:endParaRPr>
          </a:p>
        </p:txBody>
      </p:sp>
      <p:pic>
        <p:nvPicPr>
          <p:cNvPr id="6" name="그림 281" descr="C:/Users/USER-PC/AppData/Roaming/PolarisOffice/ETemp/3544_21027008/image14.jpeg"/>
          <p:cNvPicPr>
            <a:picLocks noChangeAspect="1"/>
          </p:cNvPicPr>
          <p:nvPr/>
        </p:nvPicPr>
        <p:blipFill rotWithShape="1">
          <a:blip r:embed="rId2" cstate="print">
            <a:lum bright="70000" contrast="-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"/>
            <a:ext cx="5220970" cy="6858635"/>
          </a:xfrm>
          <a:prstGeom prst="rect">
            <a:avLst/>
          </a:prstGeom>
          <a:noFill/>
        </p:spPr>
      </p:pic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C6A49DD9-E41D-4DF2-BA29-743B859B3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70" y="923085"/>
            <a:ext cx="3923030" cy="5649165"/>
          </a:xfrm>
        </p:spPr>
      </p:pic>
    </p:spTree>
    <p:extLst>
      <p:ext uri="{BB962C8B-B14F-4D97-AF65-F5344CB8AC3E}">
        <p14:creationId xmlns:p14="http://schemas.microsoft.com/office/powerpoint/2010/main" val="52340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바다라13.JPG"/>
          <p:cNvPicPr>
            <a:picLocks noChangeAspect="1"/>
          </p:cNvPicPr>
          <p:nvPr/>
        </p:nvPicPr>
        <p:blipFill>
          <a:blip r:embed="rId2" cstate="print">
            <a:lum bright="26000" contrast="-46000"/>
          </a:blip>
          <a:stretch>
            <a:fillRect/>
          </a:stretch>
        </p:blipFill>
        <p:spPr>
          <a:xfrm rot="5400000" flipH="1">
            <a:off x="1081924" y="-1204077"/>
            <a:ext cx="6858000" cy="9266153"/>
          </a:xfrm>
          <a:prstGeom prst="rect">
            <a:avLst/>
          </a:prstGeom>
          <a:noFill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942" y="1052735"/>
            <a:ext cx="1859850" cy="123142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/>
          <a:srcRect l="4325" t="18515" r="5900" b="13670"/>
          <a:stretch/>
        </p:blipFill>
        <p:spPr>
          <a:xfrm>
            <a:off x="827584" y="4869160"/>
            <a:ext cx="1872208" cy="122413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276872"/>
            <a:ext cx="1872208" cy="12961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 cstate="print"/>
          <a:srcRect l="7883" b="15014"/>
          <a:stretch/>
        </p:blipFill>
        <p:spPr>
          <a:xfrm>
            <a:off x="2699792" y="3573016"/>
            <a:ext cx="1872208" cy="129614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573016"/>
            <a:ext cx="1872209" cy="129614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3" y="1052735"/>
            <a:ext cx="1872208" cy="122413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2276871"/>
            <a:ext cx="1872208" cy="129614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 cstate="print"/>
          <a:srcRect t="14604" b="15178"/>
          <a:stretch/>
        </p:blipFill>
        <p:spPr>
          <a:xfrm>
            <a:off x="2699791" y="4869160"/>
            <a:ext cx="1872209" cy="1224136"/>
          </a:xfrm>
          <a:prstGeom prst="rect">
            <a:avLst/>
          </a:prstGeom>
        </p:spPr>
      </p:pic>
      <p:sp>
        <p:nvSpPr>
          <p:cNvPr id="20" name="부제목 2"/>
          <p:cNvSpPr txBox="1">
            <a:spLocks/>
          </p:cNvSpPr>
          <p:nvPr/>
        </p:nvSpPr>
        <p:spPr bwMode="auto">
          <a:xfrm>
            <a:off x="5449730" y="1052736"/>
            <a:ext cx="3586764" cy="487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sz="1050" dirty="0">
                <a:latin typeface="+mj-lt"/>
                <a:ea typeface="나눔고딕" pitchFamily="50" charset="-127"/>
              </a:rPr>
              <a:t>CNC Running Saw (CNC-HS740) –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Hyundai </a:t>
            </a:r>
            <a:r>
              <a:rPr kumimoji="1" lang="en-US" altLang="ko-KR" sz="1050" dirty="0" err="1">
                <a:latin typeface="+mj-lt"/>
                <a:ea typeface="나눔고딕" pitchFamily="50" charset="-127"/>
              </a:rPr>
              <a:t>Sangi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 Co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sz="1050" dirty="0">
                <a:latin typeface="+mj-lt"/>
                <a:ea typeface="나눔고딕" pitchFamily="50" charset="-127"/>
              </a:rPr>
              <a:t>Multi Boring Machine (Z13XL) -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Daewoo Wood DMC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Side Boring Machine - Daewoo Wood DMC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sz="1050" dirty="0">
                <a:latin typeface="+mj-lt"/>
                <a:ea typeface="나눔고딕" pitchFamily="50" charset="-127"/>
              </a:rPr>
              <a:t>16</a:t>
            </a:r>
            <a:r>
              <a:rPr kumimoji="1" lang="en-US" altLang="ko-KR" sz="1050" baseline="30000" dirty="0">
                <a:latin typeface="+mj-lt"/>
                <a:ea typeface="나눔고딕" pitchFamily="50" charset="-127"/>
              </a:rPr>
              <a:t>th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 Axis Boring Machine</a:t>
            </a:r>
            <a:r>
              <a:rPr kumimoji="1" lang="ko-KR" altLang="en-US" sz="1050" dirty="0">
                <a:latin typeface="+mj-lt"/>
                <a:ea typeface="나눔고딕" pitchFamily="50" charset="-127"/>
              </a:rPr>
              <a:t>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- Daewoo Wood DMC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sz="1050" dirty="0">
                <a:latin typeface="+mj-lt"/>
                <a:ea typeface="나눔고딕" pitchFamily="50" charset="-127"/>
              </a:rPr>
              <a:t>Double Edge Bander (APD-H21001H2) – APEX Korea</a:t>
            </a:r>
            <a:endParaRPr kumimoji="1"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Single Edge Bander </a:t>
            </a:r>
            <a:r>
              <a:rPr kumimoji="1" lang="en-US" sz="1050" dirty="0">
                <a:latin typeface="+mj-lt"/>
                <a:ea typeface="나눔고딕" pitchFamily="50" charset="-127"/>
              </a:rPr>
              <a:t>(HD-5300T) -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Hyundai </a:t>
            </a:r>
            <a:r>
              <a:rPr kumimoji="1" lang="en-US" altLang="ko-KR" sz="1050" dirty="0" err="1">
                <a:latin typeface="+mj-lt"/>
                <a:ea typeface="나눔고딕" pitchFamily="50" charset="-127"/>
              </a:rPr>
              <a:t>Sangi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 Co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Hanging Rail Boring Machine</a:t>
            </a:r>
            <a:r>
              <a:rPr kumimoji="1" lang="ko-KR" altLang="en-US" sz="1050" dirty="0">
                <a:latin typeface="+mj-lt"/>
                <a:ea typeface="나눔고딕" pitchFamily="50" charset="-127"/>
              </a:rPr>
              <a:t>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- Daewoo Wood DMC</a:t>
            </a:r>
            <a:endParaRPr lang="ko-KR" altLang="en-US" sz="1050" b="1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Automatic Wrapping Machine</a:t>
            </a:r>
            <a:r>
              <a:rPr kumimoji="1" lang="ko-KR" altLang="en-US" sz="1050" dirty="0">
                <a:latin typeface="+mj-lt"/>
                <a:ea typeface="나눔고딕" pitchFamily="50" charset="-127"/>
              </a:rPr>
              <a:t>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– </a:t>
            </a:r>
            <a:r>
              <a:rPr kumimoji="1" lang="en-US" altLang="ko-KR" sz="1050" dirty="0" err="1">
                <a:latin typeface="+mj-lt"/>
                <a:ea typeface="나눔고딕" pitchFamily="50" charset="-127"/>
              </a:rPr>
              <a:t>HongYoung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 Machinery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Router Machine</a:t>
            </a:r>
            <a:r>
              <a:rPr kumimoji="1" lang="ko-KR" altLang="en-US" sz="1050" dirty="0">
                <a:latin typeface="+mj-lt"/>
                <a:ea typeface="나눔고딕" pitchFamily="50" charset="-127"/>
              </a:rPr>
              <a:t> 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-Daewoo Wood DMC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Side Plate Boring Machine </a:t>
            </a:r>
            <a:r>
              <a:rPr kumimoji="1" lang="en-US" sz="1050" dirty="0">
                <a:latin typeface="+mj-lt"/>
                <a:ea typeface="나눔고딕" pitchFamily="50" charset="-127"/>
              </a:rPr>
              <a:t>(SIDE380) - </a:t>
            </a:r>
            <a:r>
              <a:rPr kumimoji="1" lang="en-US" altLang="ko-KR" sz="1050" dirty="0" err="1">
                <a:latin typeface="+mj-lt"/>
                <a:ea typeface="나눔고딕" pitchFamily="50" charset="-127"/>
              </a:rPr>
              <a:t>Jeil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 Machinery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sz="1050" dirty="0">
                <a:latin typeface="+mj-lt"/>
                <a:ea typeface="나눔고딕" pitchFamily="50" charset="-127"/>
              </a:rPr>
              <a:t>Plate Boring Machine(Z4XLCB) - </a:t>
            </a:r>
            <a:r>
              <a:rPr kumimoji="1" lang="en-US" altLang="ko-KR" sz="1050" dirty="0">
                <a:latin typeface="+mj-lt"/>
                <a:ea typeface="나눔고딕" pitchFamily="50" charset="-127"/>
              </a:rPr>
              <a:t>Daewoo Wood DM</a:t>
            </a:r>
            <a:endParaRPr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Forklift- </a:t>
            </a:r>
            <a:r>
              <a:rPr kumimoji="1" lang="en-US" sz="1050" dirty="0">
                <a:latin typeface="+mj-lt"/>
                <a:ea typeface="나눔고딕" pitchFamily="50" charset="-127"/>
              </a:rPr>
              <a:t>TCM</a:t>
            </a:r>
            <a:endParaRPr kumimoji="1" lang="ko-KR" altLang="en-US" sz="1050" dirty="0">
              <a:latin typeface="+mj-lt"/>
              <a:ea typeface="나눔고딕" pitchFamily="50" charset="-127"/>
            </a:endParaRP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050" dirty="0">
                <a:latin typeface="+mj-lt"/>
                <a:ea typeface="나눔고딕" pitchFamily="50" charset="-127"/>
              </a:rPr>
              <a:t>Forklift- Doosan</a:t>
            </a:r>
            <a:endParaRPr lang="ko-KR" altLang="en-US" sz="1050" dirty="0">
              <a:latin typeface="+mj-lt"/>
              <a:ea typeface="나눔고딕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827584" y="836712"/>
            <a:ext cx="0" cy="54726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699792" y="836712"/>
            <a:ext cx="0" cy="54726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4572000" y="836712"/>
            <a:ext cx="0" cy="54726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611560" y="1052736"/>
            <a:ext cx="4104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683568" y="2276872"/>
            <a:ext cx="4104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683568" y="3573016"/>
            <a:ext cx="4104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683568" y="4869160"/>
            <a:ext cx="4104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11560" y="6093296"/>
            <a:ext cx="4104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20272" y="188640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MV Boli" pitchFamily="2" charset="0"/>
              </a:rPr>
              <a:t>Equipments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MV Boli" pitchFamily="2" charset="0"/>
              </a:rPr>
              <a:t> in</a:t>
            </a:r>
          </a:p>
          <a:p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MV Boli" pitchFamily="2" charset="0"/>
              </a:rPr>
              <a:t>Possession 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  <a:cs typeface="MV Boli" pitchFamily="2" charset="0"/>
            </a:endParaRPr>
          </a:p>
          <a:p>
            <a:endParaRPr lang="en-US" altLang="ko-KR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6516216" y="6165304"/>
            <a:ext cx="2196455" cy="451310"/>
            <a:chOff x="6444208" y="6077702"/>
            <a:chExt cx="2196455" cy="45131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 descr="바다라12.JPG"/>
          <p:cNvPicPr>
            <a:picLocks noChangeAspect="1"/>
          </p:cNvPicPr>
          <p:nvPr/>
        </p:nvPicPr>
        <p:blipFill>
          <a:blip r:embed="rId2" cstate="print">
            <a:lum bright="31000" contrast="-61000"/>
          </a:blip>
          <a:stretch>
            <a:fillRect/>
          </a:stretch>
        </p:blipFill>
        <p:spPr>
          <a:xfrm rot="5400000">
            <a:off x="1133592" y="-1150390"/>
            <a:ext cx="6858002" cy="9144000"/>
          </a:xfrm>
          <a:prstGeom prst="rect">
            <a:avLst/>
          </a:prstGeom>
        </p:spPr>
      </p:pic>
      <p:sp>
        <p:nvSpPr>
          <p:cNvPr id="6" name="부제목 2"/>
          <p:cNvSpPr txBox="1">
            <a:spLocks/>
          </p:cNvSpPr>
          <p:nvPr/>
        </p:nvSpPr>
        <p:spPr bwMode="auto">
          <a:xfrm>
            <a:off x="613065" y="1271187"/>
            <a:ext cx="3886928" cy="125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Hanhwa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Michuhol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, Incheon)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864 Household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Shinhan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Woldong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Siheung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633 Household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Halla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 (Gam-il, 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Hanam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          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500 Household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Youseung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Geomdan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, Incheon) 938 Household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>
                <a:solidFill>
                  <a:schemeClr val="bg2">
                    <a:lumMod val="50000"/>
                  </a:schemeClr>
                </a:solidFill>
              </a:rPr>
              <a:t>     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b="1" dirty="0">
                <a:solidFill>
                  <a:schemeClr val="bg2">
                    <a:lumMod val="50000"/>
                  </a:schemeClr>
                </a:solidFill>
              </a:rPr>
              <a:t>      </a:t>
            </a:r>
          </a:p>
          <a:p>
            <a:pPr>
              <a:spcBef>
                <a:spcPct val="20000"/>
              </a:spcBef>
              <a:defRPr/>
            </a:pPr>
            <a:endParaRPr lang="en-US" altLang="ko-KR" sz="975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570" y="821348"/>
            <a:ext cx="147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견고딕" pitchFamily="18" charset="-127"/>
              </a:rPr>
              <a:t>2021</a:t>
            </a:r>
            <a:endParaRPr lang="en-US" altLang="ko-KR" sz="11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08526" y="879103"/>
            <a:ext cx="72008" cy="216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608526" y="1095127"/>
            <a:ext cx="1908212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2080" y="807095"/>
            <a:ext cx="147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HY견고딕" pitchFamily="18" charset="-127"/>
              </a:rPr>
              <a:t>2020</a:t>
            </a:r>
            <a:endParaRPr lang="en-US" altLang="ko-KR" sz="1100" b="1" dirty="0">
              <a:solidFill>
                <a:schemeClr val="bg1">
                  <a:lumMod val="50000"/>
                </a:schemeClr>
              </a:solidFill>
              <a:latin typeface="+mj-lt"/>
              <a:ea typeface="HY견고딕" pitchFamily="18" charset="-127"/>
            </a:endParaRPr>
          </a:p>
          <a:p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220072" y="879103"/>
            <a:ext cx="72008" cy="2160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5220072" y="1095127"/>
            <a:ext cx="1908212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부제목 2"/>
          <p:cNvSpPr txBox="1">
            <a:spLocks/>
          </p:cNvSpPr>
          <p:nvPr/>
        </p:nvSpPr>
        <p:spPr bwMode="auto">
          <a:xfrm>
            <a:off x="5217037" y="1360956"/>
            <a:ext cx="3472847" cy="141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Woonam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(Hang-dong, 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Guro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 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337 Household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Hoban (Hyeon-an,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Hanam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998 Household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Kolonglobal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Beommul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Deagu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709 Household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Hanhwa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en-US" altLang="ko-KR" sz="1050" dirty="0" err="1">
                <a:latin typeface="나눔고딕" pitchFamily="50" charset="-127"/>
                <a:ea typeface="나눔고딕" pitchFamily="50" charset="-127"/>
              </a:rPr>
              <a:t>Yeongdeungpo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, Seoul)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dirty="0">
                <a:latin typeface="나눔고딕" pitchFamily="50" charset="-127"/>
                <a:ea typeface="나눔고딕" pitchFamily="50" charset="-127"/>
              </a:rPr>
              <a:t>296 Household</a:t>
            </a:r>
            <a:r>
              <a:rPr lang="ko-KR" altLang="en-US" sz="105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05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050" b="1" dirty="0">
                <a:solidFill>
                  <a:schemeClr val="bg2">
                    <a:lumMod val="50000"/>
                  </a:schemeClr>
                </a:solidFill>
              </a:rPr>
              <a:t>      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050" b="1" dirty="0">
                <a:solidFill>
                  <a:schemeClr val="bg2">
                    <a:lumMod val="50000"/>
                  </a:schemeClr>
                </a:solidFill>
              </a:rPr>
              <a:t>      </a:t>
            </a:r>
          </a:p>
          <a:p>
            <a:pPr>
              <a:spcBef>
                <a:spcPct val="20000"/>
              </a:spcBef>
              <a:defRPr/>
            </a:pPr>
            <a:endParaRPr lang="en-US" altLang="ko-KR" sz="975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630570" y="2860860"/>
            <a:ext cx="3400838" cy="1428760"/>
            <a:chOff x="642910" y="2428868"/>
            <a:chExt cx="3400838" cy="1428760"/>
          </a:xfrm>
        </p:grpSpPr>
        <p:sp>
          <p:nvSpPr>
            <p:cNvPr id="15" name="부제목 2"/>
            <p:cNvSpPr txBox="1">
              <a:spLocks/>
            </p:cNvSpPr>
            <p:nvPr/>
          </p:nvSpPr>
          <p:spPr bwMode="auto">
            <a:xfrm>
              <a:off x="642910" y="2989618"/>
              <a:ext cx="3400838" cy="86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altLang="ko-KR" sz="1050" dirty="0" err="1">
                  <a:latin typeface="나눔고딕" pitchFamily="50" charset="-127"/>
                  <a:ea typeface="나눔고딕" pitchFamily="50" charset="-127"/>
                </a:rPr>
                <a:t>Woonam</a:t>
              </a:r>
              <a:r>
                <a:rPr lang="ko-KR" altLang="en-US" sz="1050" dirty="0">
                  <a:latin typeface="나눔고딕" pitchFamily="50" charset="-127"/>
                  <a:ea typeface="나눔고딕" pitchFamily="50" charset="-127"/>
                </a:rPr>
                <a:t>  </a:t>
              </a:r>
              <a:r>
                <a:rPr lang="en-US" altLang="ko-KR" sz="1050" dirty="0">
                  <a:latin typeface="나눔고딕" pitchFamily="50" charset="-127"/>
                  <a:ea typeface="나눔고딕" pitchFamily="50" charset="-127"/>
                </a:rPr>
                <a:t>(Sejong, KR)</a:t>
              </a:r>
              <a:r>
                <a:rPr lang="ko-KR" altLang="en-US" sz="1050" dirty="0">
                  <a:latin typeface="나눔고딕" pitchFamily="50" charset="-127"/>
                  <a:ea typeface="나눔고딕" pitchFamily="50" charset="-127"/>
                </a:rPr>
                <a:t>               </a:t>
              </a:r>
              <a:r>
                <a:rPr lang="en-US" altLang="ko-KR" sz="1050" dirty="0">
                  <a:latin typeface="나눔고딕" pitchFamily="50" charset="-127"/>
                  <a:ea typeface="나눔고딕" pitchFamily="50" charset="-127"/>
                </a:rPr>
                <a:t>290 Household</a:t>
              </a:r>
              <a:r>
                <a:rPr lang="ko-KR" altLang="en-US" sz="1050" dirty="0">
                  <a:latin typeface="나눔고딕" pitchFamily="50" charset="-127"/>
                  <a:ea typeface="나눔고딕" pitchFamily="50" charset="-127"/>
                </a:rPr>
                <a:t> </a:t>
              </a:r>
              <a:endParaRPr lang="en-US" altLang="ko-KR" sz="1050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spcBef>
                  <a:spcPct val="20000"/>
                </a:spcBef>
                <a:defRPr/>
              </a:pPr>
              <a:endParaRPr lang="en-US" altLang="ko-KR" sz="105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>
                <a:spcBef>
                  <a:spcPct val="20000"/>
                </a:spcBef>
                <a:defRPr/>
              </a:pPr>
              <a:r>
                <a:rPr lang="en-US" altLang="ko-KR" sz="1050" b="1" dirty="0">
                  <a:solidFill>
                    <a:schemeClr val="bg2">
                      <a:lumMod val="50000"/>
                    </a:schemeClr>
                  </a:solidFill>
                </a:rPr>
                <a:t>      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en-US" altLang="ko-KR" sz="1050" b="1" dirty="0">
                  <a:solidFill>
                    <a:schemeClr val="bg2">
                      <a:lumMod val="50000"/>
                    </a:schemeClr>
                  </a:solidFill>
                </a:rPr>
                <a:t>      </a:t>
              </a:r>
            </a:p>
            <a:p>
              <a:pPr>
                <a:spcBef>
                  <a:spcPct val="20000"/>
                </a:spcBef>
                <a:defRPr/>
              </a:pPr>
              <a:endParaRPr lang="en-US" altLang="ko-KR" sz="975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6870" y="2428868"/>
              <a:ext cx="1476671" cy="467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HY견고딕" pitchFamily="18" charset="-127"/>
                </a:rPr>
                <a:t>2019</a:t>
              </a:r>
              <a:endParaRPr lang="en-US" altLang="ko-KR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HY견고딕" pitchFamily="18" charset="-127"/>
              </a:endParaRPr>
            </a:p>
            <a:p>
              <a:endParaRPr lang="en-US" altLang="ko-KR" sz="1000" b="1" dirty="0">
                <a:solidFill>
                  <a:schemeClr val="bg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642910" y="2500306"/>
              <a:ext cx="72008" cy="2160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5" name="직선 연결선 24"/>
            <p:cNvCxnSpPr/>
            <p:nvPr/>
          </p:nvCxnSpPr>
          <p:spPr>
            <a:xfrm flipV="1">
              <a:off x="642910" y="2716330"/>
              <a:ext cx="1908212" cy="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/>
          <p:cNvGrpSpPr/>
          <p:nvPr/>
        </p:nvGrpSpPr>
        <p:grpSpPr>
          <a:xfrm>
            <a:off x="6372200" y="6165304"/>
            <a:ext cx="2196455" cy="451310"/>
            <a:chOff x="6444208" y="6077702"/>
            <a:chExt cx="2196455" cy="45131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4208" y="6077702"/>
              <a:ext cx="576063" cy="45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6237312"/>
              <a:ext cx="1548383" cy="2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48F731E-8509-441F-89FC-3E5FBE18D1B0}"/>
              </a:ext>
            </a:extLst>
          </p:cNvPr>
          <p:cNvSpPr txBox="1"/>
          <p:nvPr/>
        </p:nvSpPr>
        <p:spPr>
          <a:xfrm>
            <a:off x="6372200" y="149344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Achievements</a:t>
            </a:r>
          </a:p>
          <a:p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(Number of Household Constructions)</a:t>
            </a:r>
            <a:endParaRPr lang="en-US" altLang="ko-KR" sz="1000" b="1" dirty="0">
              <a:solidFill>
                <a:schemeClr val="bg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Pages>21</Pages>
  <Words>816</Words>
  <Characters>0</Characters>
  <Application>Microsoft Office PowerPoint</Application>
  <DocSecurity>0</DocSecurity>
  <PresentationFormat>화면 슬라이드 쇼(4:3)</PresentationFormat>
  <Lines>0</Lines>
  <Paragraphs>218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3" baseType="lpstr">
      <vt:lpstr>HY견고딕</vt:lpstr>
      <vt:lpstr>나눔고딕</vt:lpstr>
      <vt:lpstr>나눔명조</vt:lpstr>
      <vt:lpstr>맑은 고딕</vt:lpstr>
      <vt:lpstr>Arial</vt:lpstr>
      <vt:lpstr>Bell MT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tHe OnE</dc:creator>
  <cp:lastModifiedBy>Administrator</cp:lastModifiedBy>
  <cp:revision>68</cp:revision>
  <cp:lastPrinted>2023-02-20T04:43:30Z</cp:lastPrinted>
  <dcterms:modified xsi:type="dcterms:W3CDTF">2023-02-28T03:59:01Z</dcterms:modified>
  <cp:version>9.103.97.45139</cp:version>
</cp:coreProperties>
</file>